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2" r:id="rId5"/>
    <p:sldId id="262" r:id="rId6"/>
    <p:sldId id="273" r:id="rId7"/>
    <p:sldId id="271" r:id="rId8"/>
    <p:sldId id="260" r:id="rId9"/>
    <p:sldId id="261" r:id="rId10"/>
    <p:sldId id="263" r:id="rId11"/>
    <p:sldId id="257" r:id="rId12"/>
    <p:sldId id="264" r:id="rId13"/>
    <p:sldId id="265" r:id="rId14"/>
    <p:sldId id="266" r:id="rId15"/>
    <p:sldId id="267" r:id="rId16"/>
    <p:sldId id="268" r:id="rId17"/>
    <p:sldId id="269" r:id="rId18"/>
    <p:sldId id="270" r:id="rId19"/>
    <p:sldId id="276"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4479A3-159F-40F0-905C-11631D57F75B}" type="doc">
      <dgm:prSet loTypeId="urn:microsoft.com/office/officeart/2005/8/layout/vList2" loCatId="list" qsTypeId="urn:microsoft.com/office/officeart/2005/8/quickstyle/simple1" qsCatId="simple" csTypeId="urn:microsoft.com/office/officeart/2005/8/colors/accent4_4" csCatId="accent4" phldr="1"/>
      <dgm:spPr/>
      <dgm:t>
        <a:bodyPr/>
        <a:lstStyle/>
        <a:p>
          <a:endParaRPr lang="es-MX"/>
        </a:p>
      </dgm:t>
    </dgm:pt>
    <dgm:pt modelId="{8A66D87D-5579-4062-9903-DB193161F86A}">
      <dgm:prSet phldrT="[Texto]" custT="1"/>
      <dgm:spPr/>
      <dgm:t>
        <a:bodyPr/>
        <a:lstStyle/>
        <a:p>
          <a:pPr algn="ctr"/>
          <a:r>
            <a:rPr lang="es-MX" sz="2000" b="1" dirty="0" smtClean="0">
              <a:effectLst>
                <a:outerShdw blurRad="38100" dist="38100" dir="2700000" algn="tl">
                  <a:srgbClr val="000000">
                    <a:alpha val="43137"/>
                  </a:srgbClr>
                </a:outerShdw>
              </a:effectLst>
            </a:rPr>
            <a:t>Introducción</a:t>
          </a:r>
        </a:p>
        <a:p>
          <a:pPr algn="ctr"/>
          <a:r>
            <a:rPr lang="es-MX" sz="2000" b="1" dirty="0" smtClean="0">
              <a:effectLst>
                <a:outerShdw blurRad="38100" dist="38100" dir="2700000" algn="tl">
                  <a:srgbClr val="000000">
                    <a:alpha val="43137"/>
                  </a:srgbClr>
                </a:outerShdw>
              </a:effectLst>
            </a:rPr>
            <a:t>  Objeto</a:t>
          </a:r>
        </a:p>
        <a:p>
          <a:pPr algn="ctr"/>
          <a:r>
            <a:rPr lang="es-MX" sz="2000" b="1" dirty="0" smtClean="0">
              <a:effectLst>
                <a:outerShdw blurRad="38100" dist="38100" dir="2700000" algn="tl">
                  <a:srgbClr val="000000">
                    <a:alpha val="43137"/>
                  </a:srgbClr>
                </a:outerShdw>
              </a:effectLst>
            </a:rPr>
            <a:t>Incorporación de la Perspectiva de Género</a:t>
          </a:r>
        </a:p>
        <a:p>
          <a:pPr algn="ctr"/>
          <a:r>
            <a:rPr lang="es-MX" sz="2000" b="1" dirty="0" smtClean="0">
              <a:effectLst>
                <a:outerShdw blurRad="38100" dist="38100" dir="2700000" algn="tl">
                  <a:srgbClr val="000000">
                    <a:alpha val="43137"/>
                  </a:srgbClr>
                </a:outerShdw>
              </a:effectLst>
            </a:rPr>
            <a:t>Marco Normativo</a:t>
          </a:r>
        </a:p>
        <a:p>
          <a:pPr algn="ctr"/>
          <a:r>
            <a:rPr lang="es-MX" sz="2000" b="1" dirty="0" smtClean="0">
              <a:effectLst>
                <a:outerShdw blurRad="38100" dist="38100" dir="2700000" algn="tl">
                  <a:srgbClr val="000000">
                    <a:alpha val="43137"/>
                  </a:srgbClr>
                </a:outerShdw>
              </a:effectLst>
            </a:rPr>
            <a:t>Criterios básicos para la</a:t>
          </a:r>
        </a:p>
        <a:p>
          <a:pPr algn="ctr"/>
          <a:r>
            <a:rPr lang="es-MX" sz="2000" b="1" dirty="0" smtClean="0">
              <a:effectLst>
                <a:outerShdw blurRad="38100" dist="38100" dir="2700000" algn="tl">
                  <a:srgbClr val="000000">
                    <a:alpha val="43137"/>
                  </a:srgbClr>
                </a:outerShdw>
              </a:effectLst>
            </a:rPr>
            <a:t> Investigación con Perspectiva de Género</a:t>
          </a:r>
          <a:endParaRPr lang="es-MX" sz="2000" b="1" dirty="0">
            <a:effectLst>
              <a:outerShdw blurRad="38100" dist="38100" dir="2700000" algn="tl">
                <a:srgbClr val="000000">
                  <a:alpha val="43137"/>
                </a:srgbClr>
              </a:outerShdw>
            </a:effectLst>
          </a:endParaRPr>
        </a:p>
      </dgm:t>
    </dgm:pt>
    <dgm:pt modelId="{47991C27-1FE7-4945-A0A8-AE97E3ED4FFD}" type="parTrans" cxnId="{E058EF03-C53A-41EE-9E3C-8A42E6B01DD0}">
      <dgm:prSet/>
      <dgm:spPr/>
      <dgm:t>
        <a:bodyPr/>
        <a:lstStyle/>
        <a:p>
          <a:endParaRPr lang="es-MX"/>
        </a:p>
      </dgm:t>
    </dgm:pt>
    <dgm:pt modelId="{2C599A46-5877-41FA-BC23-0FD865BC6962}" type="sibTrans" cxnId="{E058EF03-C53A-41EE-9E3C-8A42E6B01DD0}">
      <dgm:prSet/>
      <dgm:spPr/>
      <dgm:t>
        <a:bodyPr/>
        <a:lstStyle/>
        <a:p>
          <a:endParaRPr lang="es-MX"/>
        </a:p>
      </dgm:t>
    </dgm:pt>
    <dgm:pt modelId="{AD90E191-D931-4B21-98FF-1100275CD5A7}">
      <dgm:prSet phldrT="[Texto]" phldr="1"/>
      <dgm:spPr/>
      <dgm:t>
        <a:bodyPr/>
        <a:lstStyle/>
        <a:p>
          <a:endParaRPr lang="es-MX" dirty="0"/>
        </a:p>
      </dgm:t>
    </dgm:pt>
    <dgm:pt modelId="{83BBF037-8406-47C1-9580-6F1F9F5756CE}" type="parTrans" cxnId="{02650C6B-C199-4400-990C-3BB527C09D07}">
      <dgm:prSet/>
      <dgm:spPr/>
      <dgm:t>
        <a:bodyPr/>
        <a:lstStyle/>
        <a:p>
          <a:endParaRPr lang="es-MX"/>
        </a:p>
      </dgm:t>
    </dgm:pt>
    <dgm:pt modelId="{DCB272FC-870A-4B36-B6C9-097FEF616EC0}" type="sibTrans" cxnId="{02650C6B-C199-4400-990C-3BB527C09D07}">
      <dgm:prSet/>
      <dgm:spPr/>
      <dgm:t>
        <a:bodyPr/>
        <a:lstStyle/>
        <a:p>
          <a:endParaRPr lang="es-MX"/>
        </a:p>
      </dgm:t>
    </dgm:pt>
    <dgm:pt modelId="{980812C1-0D22-4863-9496-CD0D00DA03C6}">
      <dgm:prSet phldrT="[Texto]" custT="1"/>
      <dgm:spPr/>
      <dgm:t>
        <a:bodyPr/>
        <a:lstStyle/>
        <a:p>
          <a:pPr algn="ctr"/>
          <a:endParaRPr lang="es-PY" sz="2400" b="1" dirty="0" smtClean="0">
            <a:solidFill>
              <a:schemeClr val="tx2"/>
            </a:solidFill>
            <a:effectLst>
              <a:outerShdw blurRad="38100" dist="38100" dir="2700000" algn="tl">
                <a:srgbClr val="000000">
                  <a:alpha val="43137"/>
                </a:srgbClr>
              </a:outerShdw>
            </a:effectLst>
          </a:endParaRPr>
        </a:p>
        <a:p>
          <a:pPr algn="ctr"/>
          <a:r>
            <a:rPr lang="es-PY" sz="2000" b="1" dirty="0" smtClean="0">
              <a:solidFill>
                <a:schemeClr val="tx2"/>
              </a:solidFill>
              <a:effectLst>
                <a:outerShdw blurRad="38100" dist="38100" dir="2700000" algn="tl">
                  <a:srgbClr val="000000">
                    <a:alpha val="43137"/>
                  </a:srgbClr>
                </a:outerShdw>
              </a:effectLst>
            </a:rPr>
            <a:t>  Registro de casos: base única de datos de </a:t>
          </a:r>
        </a:p>
        <a:p>
          <a:pPr algn="ctr"/>
          <a:r>
            <a:rPr lang="es-PY" sz="2000" b="1" dirty="0" smtClean="0">
              <a:solidFill>
                <a:schemeClr val="tx2"/>
              </a:solidFill>
              <a:effectLst>
                <a:outerShdw blurRad="38100" dist="38100" dir="2700000" algn="tl">
                  <a:srgbClr val="000000">
                    <a:alpha val="43137"/>
                  </a:srgbClr>
                </a:outerShdw>
              </a:effectLst>
            </a:rPr>
            <a:t>casos de violencia familiar</a:t>
          </a:r>
        </a:p>
        <a:p>
          <a:pPr algn="ctr"/>
          <a:r>
            <a:rPr lang="es-PY" sz="2000" b="1" dirty="0" smtClean="0">
              <a:solidFill>
                <a:schemeClr val="tx2"/>
              </a:solidFill>
              <a:effectLst>
                <a:outerShdw blurRad="38100" dist="38100" dir="2700000" algn="tl">
                  <a:srgbClr val="000000">
                    <a:alpha val="43137"/>
                  </a:srgbClr>
                </a:outerShdw>
              </a:effectLst>
            </a:rPr>
            <a:t>Investigación  MP- Policía -Coordinación entre MP-Policía</a:t>
          </a:r>
        </a:p>
        <a:p>
          <a:pPr algn="ctr"/>
          <a:r>
            <a:rPr lang="es-PY" sz="2000" b="1" dirty="0" smtClean="0">
              <a:solidFill>
                <a:schemeClr val="tx2"/>
              </a:solidFill>
              <a:effectLst>
                <a:outerShdw blurRad="38100" dist="38100" dir="2700000" algn="tl">
                  <a:srgbClr val="000000">
                    <a:alpha val="43137"/>
                  </a:srgbClr>
                </a:outerShdw>
              </a:effectLst>
            </a:rPr>
            <a:t> Ruta de Actuación</a:t>
          </a:r>
        </a:p>
        <a:p>
          <a:pPr algn="ctr"/>
          <a:r>
            <a:rPr lang="es-PY" sz="2000" b="1" dirty="0" smtClean="0">
              <a:solidFill>
                <a:schemeClr val="tx2"/>
              </a:solidFill>
              <a:effectLst>
                <a:outerShdw blurRad="38100" dist="38100" dir="2700000" algn="tl">
                  <a:srgbClr val="000000">
                    <a:alpha val="43137"/>
                  </a:srgbClr>
                </a:outerShdw>
              </a:effectLst>
            </a:rPr>
            <a:t>Diligencias Forenses en el Lugar de los Hechos</a:t>
          </a:r>
        </a:p>
        <a:p>
          <a:pPr algn="ctr"/>
          <a:r>
            <a:rPr lang="es-MX" sz="2000" b="1" dirty="0" smtClean="0">
              <a:solidFill>
                <a:schemeClr val="tx2"/>
              </a:solidFill>
              <a:effectLst>
                <a:outerShdw blurRad="38100" dist="38100" dir="2700000" algn="tl">
                  <a:srgbClr val="000000">
                    <a:alpha val="43137"/>
                  </a:srgbClr>
                </a:outerShdw>
              </a:effectLst>
            </a:rPr>
            <a:t> Investigación en casos  contra la autonomía sexual</a:t>
          </a:r>
          <a:endParaRPr lang="es-MX" sz="2000" b="1" dirty="0">
            <a:solidFill>
              <a:schemeClr val="tx2"/>
            </a:solidFill>
            <a:effectLst>
              <a:outerShdw blurRad="38100" dist="38100" dir="2700000" algn="tl">
                <a:srgbClr val="000000">
                  <a:alpha val="43137"/>
                </a:srgbClr>
              </a:outerShdw>
            </a:effectLst>
          </a:endParaRPr>
        </a:p>
      </dgm:t>
    </dgm:pt>
    <dgm:pt modelId="{AAF1B1E7-8C20-4C84-8F4E-503A25BB8A6A}" type="parTrans" cxnId="{3A5F00B1-5746-4CB3-AF95-C756E8560288}">
      <dgm:prSet/>
      <dgm:spPr/>
      <dgm:t>
        <a:bodyPr/>
        <a:lstStyle/>
        <a:p>
          <a:endParaRPr lang="es-MX"/>
        </a:p>
      </dgm:t>
    </dgm:pt>
    <dgm:pt modelId="{DFC544F7-2C80-4AB4-B0BD-039D2F0EAD39}" type="sibTrans" cxnId="{3A5F00B1-5746-4CB3-AF95-C756E8560288}">
      <dgm:prSet/>
      <dgm:spPr/>
      <dgm:t>
        <a:bodyPr/>
        <a:lstStyle/>
        <a:p>
          <a:endParaRPr lang="es-MX"/>
        </a:p>
      </dgm:t>
    </dgm:pt>
    <dgm:pt modelId="{488FF705-B1B6-4BE9-97AC-A72CCF445A7B}" type="pres">
      <dgm:prSet presAssocID="{004479A3-159F-40F0-905C-11631D57F75B}" presName="linear" presStyleCnt="0">
        <dgm:presLayoutVars>
          <dgm:animLvl val="lvl"/>
          <dgm:resizeHandles val="exact"/>
        </dgm:presLayoutVars>
      </dgm:prSet>
      <dgm:spPr/>
    </dgm:pt>
    <dgm:pt modelId="{055D54CD-CC09-48A7-8E7A-740824DEE1CD}" type="pres">
      <dgm:prSet presAssocID="{8A66D87D-5579-4062-9903-DB193161F86A}" presName="parentText" presStyleLbl="node1" presStyleIdx="0" presStyleCnt="2" custLinFactY="-173" custLinFactNeighborY="-100000">
        <dgm:presLayoutVars>
          <dgm:chMax val="0"/>
          <dgm:bulletEnabled val="1"/>
        </dgm:presLayoutVars>
      </dgm:prSet>
      <dgm:spPr/>
      <dgm:t>
        <a:bodyPr/>
        <a:lstStyle/>
        <a:p>
          <a:endParaRPr lang="es-MX"/>
        </a:p>
      </dgm:t>
    </dgm:pt>
    <dgm:pt modelId="{77395038-2B9D-40FD-91FE-32F7E3AE16E6}" type="pres">
      <dgm:prSet presAssocID="{8A66D87D-5579-4062-9903-DB193161F86A}" presName="childText" presStyleLbl="revTx" presStyleIdx="0" presStyleCnt="1">
        <dgm:presLayoutVars>
          <dgm:bulletEnabled val="1"/>
        </dgm:presLayoutVars>
      </dgm:prSet>
      <dgm:spPr/>
      <dgm:t>
        <a:bodyPr/>
        <a:lstStyle/>
        <a:p>
          <a:endParaRPr lang="es-MX"/>
        </a:p>
      </dgm:t>
    </dgm:pt>
    <dgm:pt modelId="{97822128-81DD-4546-8D0E-0391A4DB38EE}" type="pres">
      <dgm:prSet presAssocID="{980812C1-0D22-4863-9496-CD0D00DA03C6}" presName="parentText" presStyleLbl="node1" presStyleIdx="1" presStyleCnt="2" custLinFactY="2634" custLinFactNeighborY="100000">
        <dgm:presLayoutVars>
          <dgm:chMax val="0"/>
          <dgm:bulletEnabled val="1"/>
        </dgm:presLayoutVars>
      </dgm:prSet>
      <dgm:spPr/>
      <dgm:t>
        <a:bodyPr/>
        <a:lstStyle/>
        <a:p>
          <a:endParaRPr lang="es-MX"/>
        </a:p>
      </dgm:t>
    </dgm:pt>
  </dgm:ptLst>
  <dgm:cxnLst>
    <dgm:cxn modelId="{02650C6B-C199-4400-990C-3BB527C09D07}" srcId="{8A66D87D-5579-4062-9903-DB193161F86A}" destId="{AD90E191-D931-4B21-98FF-1100275CD5A7}" srcOrd="0" destOrd="0" parTransId="{83BBF037-8406-47C1-9580-6F1F9F5756CE}" sibTransId="{DCB272FC-870A-4B36-B6C9-097FEF616EC0}"/>
    <dgm:cxn modelId="{6BBCFC47-9C44-4F76-8B3C-4B7B9B4D017A}" type="presOf" srcId="{004479A3-159F-40F0-905C-11631D57F75B}" destId="{488FF705-B1B6-4BE9-97AC-A72CCF445A7B}" srcOrd="0" destOrd="0" presId="urn:microsoft.com/office/officeart/2005/8/layout/vList2"/>
    <dgm:cxn modelId="{FCD76D5C-39A0-48B3-8D9C-FB22E279FB00}" type="presOf" srcId="{980812C1-0D22-4863-9496-CD0D00DA03C6}" destId="{97822128-81DD-4546-8D0E-0391A4DB38EE}" srcOrd="0" destOrd="0" presId="urn:microsoft.com/office/officeart/2005/8/layout/vList2"/>
    <dgm:cxn modelId="{ED0967D2-2307-4811-9C4F-7E1FB7775AEA}" type="presOf" srcId="{AD90E191-D931-4B21-98FF-1100275CD5A7}" destId="{77395038-2B9D-40FD-91FE-32F7E3AE16E6}" srcOrd="0" destOrd="0" presId="urn:microsoft.com/office/officeart/2005/8/layout/vList2"/>
    <dgm:cxn modelId="{E058EF03-C53A-41EE-9E3C-8A42E6B01DD0}" srcId="{004479A3-159F-40F0-905C-11631D57F75B}" destId="{8A66D87D-5579-4062-9903-DB193161F86A}" srcOrd="0" destOrd="0" parTransId="{47991C27-1FE7-4945-A0A8-AE97E3ED4FFD}" sibTransId="{2C599A46-5877-41FA-BC23-0FD865BC6962}"/>
    <dgm:cxn modelId="{B3CDE49B-5DBB-4C9C-B8C5-0A239F8F5DB9}" type="presOf" srcId="{8A66D87D-5579-4062-9903-DB193161F86A}" destId="{055D54CD-CC09-48A7-8E7A-740824DEE1CD}" srcOrd="0" destOrd="0" presId="urn:microsoft.com/office/officeart/2005/8/layout/vList2"/>
    <dgm:cxn modelId="{3A5F00B1-5746-4CB3-AF95-C756E8560288}" srcId="{004479A3-159F-40F0-905C-11631D57F75B}" destId="{980812C1-0D22-4863-9496-CD0D00DA03C6}" srcOrd="1" destOrd="0" parTransId="{AAF1B1E7-8C20-4C84-8F4E-503A25BB8A6A}" sibTransId="{DFC544F7-2C80-4AB4-B0BD-039D2F0EAD39}"/>
    <dgm:cxn modelId="{C34C96AF-F323-4756-B9B2-7CCDC84F7097}" type="presParOf" srcId="{488FF705-B1B6-4BE9-97AC-A72CCF445A7B}" destId="{055D54CD-CC09-48A7-8E7A-740824DEE1CD}" srcOrd="0" destOrd="0" presId="urn:microsoft.com/office/officeart/2005/8/layout/vList2"/>
    <dgm:cxn modelId="{BC20B5A3-10D0-457A-BFFE-8DE906BB9E3B}" type="presParOf" srcId="{488FF705-B1B6-4BE9-97AC-A72CCF445A7B}" destId="{77395038-2B9D-40FD-91FE-32F7E3AE16E6}" srcOrd="1" destOrd="0" presId="urn:microsoft.com/office/officeart/2005/8/layout/vList2"/>
    <dgm:cxn modelId="{EA10F6C4-5DCD-4B7E-B5BF-ACED7AACDB20}" type="presParOf" srcId="{488FF705-B1B6-4BE9-97AC-A72CCF445A7B}" destId="{97822128-81DD-4546-8D0E-0391A4DB38EE}"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F9CB02-1CDC-4A2E-9CCE-9AA33CF51C91}" type="doc">
      <dgm:prSet loTypeId="urn:microsoft.com/office/officeart/2005/8/layout/process4" loCatId="list" qsTypeId="urn:microsoft.com/office/officeart/2005/8/quickstyle/simple1" qsCatId="simple" csTypeId="urn:microsoft.com/office/officeart/2005/8/colors/colorful5" csCatId="colorful" phldr="1"/>
      <dgm:spPr/>
      <dgm:t>
        <a:bodyPr/>
        <a:lstStyle/>
        <a:p>
          <a:endParaRPr lang="es-MX"/>
        </a:p>
      </dgm:t>
    </dgm:pt>
    <dgm:pt modelId="{436ABEFF-E973-42AA-9DAB-639FEEB704E7}">
      <dgm:prSet phldrT="[Texto]" custT="1"/>
      <dgm:spPr/>
      <dgm:t>
        <a:bodyPr/>
        <a:lstStyle/>
        <a:p>
          <a:r>
            <a:rPr lang="es-PY" sz="2400" b="1" dirty="0" smtClean="0">
              <a:solidFill>
                <a:schemeClr val="tx1"/>
              </a:solidFill>
              <a:effectLst>
                <a:outerShdw blurRad="38100" dist="38100" dir="2700000" algn="tl">
                  <a:srgbClr val="000000">
                    <a:alpha val="43137"/>
                  </a:srgbClr>
                </a:outerShdw>
              </a:effectLst>
            </a:rPr>
            <a:t>Constitución Nacional,   Artículos  48 y 60</a:t>
          </a:r>
        </a:p>
        <a:p>
          <a:r>
            <a:rPr lang="es-PY" sz="2400" b="1" dirty="0" smtClean="0">
              <a:solidFill>
                <a:schemeClr val="tx1"/>
              </a:solidFill>
              <a:effectLst>
                <a:outerShdw blurRad="38100" dist="38100" dir="2700000" algn="tl">
                  <a:srgbClr val="000000">
                    <a:alpha val="43137"/>
                  </a:srgbClr>
                </a:outerShdw>
              </a:effectLst>
            </a:rPr>
            <a:t> Ley 1215/86, que ratifica la CEDAW </a:t>
          </a:r>
          <a:endParaRPr lang="es-MX" sz="2400" b="1" dirty="0">
            <a:solidFill>
              <a:schemeClr val="tx1"/>
            </a:solidFill>
            <a:effectLst>
              <a:outerShdw blurRad="38100" dist="38100" dir="2700000" algn="tl">
                <a:srgbClr val="000000">
                  <a:alpha val="43137"/>
                </a:srgbClr>
              </a:outerShdw>
            </a:effectLst>
          </a:endParaRPr>
        </a:p>
      </dgm:t>
    </dgm:pt>
    <dgm:pt modelId="{F1487A7C-1BD2-4BD6-AB3D-48D34C5B74B3}" type="parTrans" cxnId="{ED024284-BD1C-4093-9ED0-BB059A10C7F7}">
      <dgm:prSet/>
      <dgm:spPr/>
      <dgm:t>
        <a:bodyPr/>
        <a:lstStyle/>
        <a:p>
          <a:endParaRPr lang="es-MX"/>
        </a:p>
      </dgm:t>
    </dgm:pt>
    <dgm:pt modelId="{DF31B43D-AAD4-4294-871D-F8E1528ED6FD}" type="sibTrans" cxnId="{ED024284-BD1C-4093-9ED0-BB059A10C7F7}">
      <dgm:prSet/>
      <dgm:spPr/>
      <dgm:t>
        <a:bodyPr/>
        <a:lstStyle/>
        <a:p>
          <a:endParaRPr lang="es-MX"/>
        </a:p>
      </dgm:t>
    </dgm:pt>
    <dgm:pt modelId="{2BF4A8D7-A887-4EC2-9A77-A7F48BE904F9}">
      <dgm:prSet custT="1"/>
      <dgm:spPr/>
      <dgm:t>
        <a:bodyPr/>
        <a:lstStyle/>
        <a:p>
          <a:r>
            <a:rPr lang="es-PY" sz="1800" b="1" dirty="0" smtClean="0">
              <a:solidFill>
                <a:schemeClr val="tx1"/>
              </a:solidFill>
            </a:rPr>
            <a:t>Instructivo General Nº 9/11 del M.P.</a:t>
          </a:r>
          <a:br>
            <a:rPr lang="es-PY" sz="1800" b="1" dirty="0" smtClean="0">
              <a:solidFill>
                <a:schemeClr val="tx1"/>
              </a:solidFill>
            </a:rPr>
          </a:br>
          <a:r>
            <a:rPr lang="es-PY" sz="1800" b="1" baseline="30000" dirty="0" smtClean="0">
              <a:solidFill>
                <a:schemeClr val="tx1"/>
              </a:solidFill>
            </a:rPr>
            <a:t>	</a:t>
          </a:r>
          <a:r>
            <a:rPr lang="es-PY" sz="1800" b="1" dirty="0" smtClean="0">
              <a:solidFill>
                <a:schemeClr val="tx1"/>
              </a:solidFill>
            </a:rPr>
            <a:t> “</a:t>
          </a:r>
          <a:r>
            <a:rPr lang="es-PY" sz="1800" b="1" i="1" dirty="0" smtClean="0">
              <a:solidFill>
                <a:schemeClr val="tx1"/>
              </a:solidFill>
            </a:rPr>
            <a:t>Procedimiento a seguir en la investigación de los hechos punibles de Violencia Familiar y Violencia de Género</a:t>
          </a:r>
          <a:r>
            <a:rPr lang="es-PY" sz="1800" b="1" dirty="0" smtClean="0">
              <a:solidFill>
                <a:schemeClr val="tx1"/>
              </a:solidFill>
            </a:rPr>
            <a:t>” </a:t>
          </a:r>
          <a:endParaRPr lang="es-MX" sz="1800" b="1" dirty="0">
            <a:solidFill>
              <a:schemeClr val="tx1"/>
            </a:solidFill>
          </a:endParaRPr>
        </a:p>
      </dgm:t>
    </dgm:pt>
    <dgm:pt modelId="{89B66D22-A4D7-4D15-AA88-047B6EACDDA1}" type="parTrans" cxnId="{9868060C-B175-4CB2-B61E-7C8FCE039E7F}">
      <dgm:prSet/>
      <dgm:spPr/>
      <dgm:t>
        <a:bodyPr/>
        <a:lstStyle/>
        <a:p>
          <a:endParaRPr lang="es-MX"/>
        </a:p>
      </dgm:t>
    </dgm:pt>
    <dgm:pt modelId="{5FB1911B-B3D3-4F71-B23B-7B193CC49DBD}" type="sibTrans" cxnId="{9868060C-B175-4CB2-B61E-7C8FCE039E7F}">
      <dgm:prSet/>
      <dgm:spPr/>
      <dgm:t>
        <a:bodyPr/>
        <a:lstStyle/>
        <a:p>
          <a:endParaRPr lang="es-MX"/>
        </a:p>
      </dgm:t>
    </dgm:pt>
    <dgm:pt modelId="{24AC61EC-5B19-44A9-8A2A-C2DAFA413900}">
      <dgm:prSet custT="1"/>
      <dgm:spPr/>
      <dgm:t>
        <a:bodyPr/>
        <a:lstStyle/>
        <a:p>
          <a:r>
            <a:rPr lang="es-MX" sz="2400" dirty="0" smtClean="0">
              <a:solidFill>
                <a:schemeClr val="tx1"/>
              </a:solidFill>
              <a:effectLst>
                <a:outerShdw blurRad="38100" dist="38100" dir="2700000" algn="tl">
                  <a:srgbClr val="000000">
                    <a:alpha val="43137"/>
                  </a:srgbClr>
                </a:outerShdw>
              </a:effectLst>
            </a:rPr>
            <a:t>Ley 1600/00, contra la violencia doméstica</a:t>
          </a:r>
          <a:endParaRPr lang="es-MX" sz="2400" dirty="0">
            <a:solidFill>
              <a:schemeClr val="tx1"/>
            </a:solidFill>
            <a:effectLst>
              <a:outerShdw blurRad="38100" dist="38100" dir="2700000" algn="tl">
                <a:srgbClr val="000000">
                  <a:alpha val="43137"/>
                </a:srgbClr>
              </a:outerShdw>
            </a:effectLst>
          </a:endParaRPr>
        </a:p>
      </dgm:t>
    </dgm:pt>
    <dgm:pt modelId="{248AC223-F77B-450C-AE8F-4323F11138AB}" type="parTrans" cxnId="{B6D52094-ADB7-40A9-AE6A-1CC4CF032A5B}">
      <dgm:prSet/>
      <dgm:spPr/>
      <dgm:t>
        <a:bodyPr/>
        <a:lstStyle/>
        <a:p>
          <a:endParaRPr lang="es-MX"/>
        </a:p>
      </dgm:t>
    </dgm:pt>
    <dgm:pt modelId="{D51FF000-211B-4A27-BD0B-E98D167378CF}" type="sibTrans" cxnId="{B6D52094-ADB7-40A9-AE6A-1CC4CF032A5B}">
      <dgm:prSet/>
      <dgm:spPr/>
      <dgm:t>
        <a:bodyPr/>
        <a:lstStyle/>
        <a:p>
          <a:endParaRPr lang="es-MX"/>
        </a:p>
      </dgm:t>
    </dgm:pt>
    <dgm:pt modelId="{B5408867-A3D4-47FB-907C-91CC31FDC432}">
      <dgm:prSet custT="1"/>
      <dgm:spPr/>
      <dgm:t>
        <a:bodyPr/>
        <a:lstStyle/>
        <a:p>
          <a:r>
            <a:rPr lang="es-PY" sz="2400" dirty="0" smtClean="0">
              <a:solidFill>
                <a:schemeClr val="tx1"/>
              </a:solidFill>
              <a:effectLst>
                <a:outerShdw blurRad="38100" dist="38100" dir="2700000" algn="tl">
                  <a:srgbClr val="000000">
                    <a:alpha val="43137"/>
                  </a:srgbClr>
                </a:outerShdw>
              </a:effectLst>
            </a:rPr>
            <a:t>Ley </a:t>
          </a:r>
          <a:r>
            <a:rPr lang="es-PY" sz="2400" b="1" dirty="0" smtClean="0">
              <a:solidFill>
                <a:schemeClr val="tx1"/>
              </a:solidFill>
              <a:effectLst>
                <a:outerShdw blurRad="38100" dist="38100" dir="2700000" algn="tl">
                  <a:srgbClr val="000000">
                    <a:alpha val="43137"/>
                  </a:srgbClr>
                </a:outerShdw>
              </a:effectLst>
            </a:rPr>
            <a:t>605/95</a:t>
          </a:r>
          <a:r>
            <a:rPr lang="es-PY" sz="2400" dirty="0" smtClean="0">
              <a:solidFill>
                <a:schemeClr val="tx1"/>
              </a:solidFill>
              <a:effectLst>
                <a:outerShdw blurRad="38100" dist="38100" dir="2700000" algn="tl">
                  <a:srgbClr val="000000">
                    <a:alpha val="43137"/>
                  </a:srgbClr>
                </a:outerShdw>
              </a:effectLst>
            </a:rPr>
            <a:t>, que ratifica la  </a:t>
          </a:r>
          <a:r>
            <a:rPr lang="es-PY" sz="2400" b="1" dirty="0" smtClean="0">
              <a:solidFill>
                <a:schemeClr val="tx1"/>
              </a:solidFill>
              <a:effectLst>
                <a:outerShdw blurRad="38100" dist="38100" dir="2700000" algn="tl">
                  <a:srgbClr val="000000">
                    <a:alpha val="43137"/>
                  </a:srgbClr>
                </a:outerShdw>
              </a:effectLst>
            </a:rPr>
            <a:t>Convención de Belém Do Pará</a:t>
          </a:r>
          <a:r>
            <a:rPr lang="es-PY" sz="2400" dirty="0" smtClean="0">
              <a:solidFill>
                <a:schemeClr val="tx1"/>
              </a:solidFill>
              <a:effectLst>
                <a:outerShdw blurRad="38100" dist="38100" dir="2700000" algn="tl">
                  <a:srgbClr val="000000">
                    <a:alpha val="43137"/>
                  </a:srgbClr>
                </a:outerShdw>
              </a:effectLst>
            </a:rPr>
            <a:t> </a:t>
          </a:r>
          <a:endParaRPr lang="es-MX" sz="2400" dirty="0">
            <a:solidFill>
              <a:schemeClr val="tx1"/>
            </a:solidFill>
          </a:endParaRPr>
        </a:p>
      </dgm:t>
    </dgm:pt>
    <dgm:pt modelId="{79B7046F-E35A-4296-A5CD-02143C2257F7}" type="parTrans" cxnId="{B8E9869E-9CD9-4782-BE21-F0B8670B11D4}">
      <dgm:prSet/>
      <dgm:spPr/>
      <dgm:t>
        <a:bodyPr/>
        <a:lstStyle/>
        <a:p>
          <a:endParaRPr lang="es-MX"/>
        </a:p>
      </dgm:t>
    </dgm:pt>
    <dgm:pt modelId="{D51B164B-0263-4E2D-AFA5-C6A11FCF8F84}" type="sibTrans" cxnId="{B8E9869E-9CD9-4782-BE21-F0B8670B11D4}">
      <dgm:prSet/>
      <dgm:spPr/>
      <dgm:t>
        <a:bodyPr/>
        <a:lstStyle/>
        <a:p>
          <a:endParaRPr lang="es-MX"/>
        </a:p>
      </dgm:t>
    </dgm:pt>
    <dgm:pt modelId="{C589653E-7CCF-40EF-ABAB-9BA1F3860ACB}">
      <dgm:prSet/>
      <dgm:spPr/>
      <dgm:t>
        <a:bodyPr/>
        <a:lstStyle/>
        <a:p>
          <a:r>
            <a:rPr lang="es-PY" dirty="0" smtClean="0">
              <a:solidFill>
                <a:schemeClr val="tx1"/>
              </a:solidFill>
            </a:rPr>
            <a:t>Ley </a:t>
          </a:r>
          <a:r>
            <a:rPr lang="es-PY" b="1" dirty="0" smtClean="0">
              <a:solidFill>
                <a:schemeClr val="tx1"/>
              </a:solidFill>
            </a:rPr>
            <a:t>1683/01</a:t>
          </a:r>
          <a:r>
            <a:rPr lang="es-PY" dirty="0" smtClean="0">
              <a:solidFill>
                <a:schemeClr val="tx1"/>
              </a:solidFill>
            </a:rPr>
            <a:t>, ratifica el Protocolo Facultativo  de la </a:t>
          </a:r>
          <a:r>
            <a:rPr lang="es-PY" b="1" dirty="0" smtClean="0">
              <a:solidFill>
                <a:schemeClr val="tx1"/>
              </a:solidFill>
            </a:rPr>
            <a:t>CEDAW</a:t>
          </a:r>
          <a:endParaRPr lang="es-MX" dirty="0">
            <a:solidFill>
              <a:schemeClr val="tx1"/>
            </a:solidFill>
          </a:endParaRPr>
        </a:p>
      </dgm:t>
    </dgm:pt>
    <dgm:pt modelId="{23B9778E-E853-491C-BE0A-4E78540C7B7D}" type="parTrans" cxnId="{EFAE8DB1-0C2F-4B33-8A17-2B17435346EE}">
      <dgm:prSet/>
      <dgm:spPr/>
      <dgm:t>
        <a:bodyPr/>
        <a:lstStyle/>
        <a:p>
          <a:endParaRPr lang="es-MX"/>
        </a:p>
      </dgm:t>
    </dgm:pt>
    <dgm:pt modelId="{D85E91C3-FA72-4060-9B72-5AD9AD602BD3}" type="sibTrans" cxnId="{EFAE8DB1-0C2F-4B33-8A17-2B17435346EE}">
      <dgm:prSet/>
      <dgm:spPr/>
      <dgm:t>
        <a:bodyPr/>
        <a:lstStyle/>
        <a:p>
          <a:endParaRPr lang="es-MX"/>
        </a:p>
      </dgm:t>
    </dgm:pt>
    <dgm:pt modelId="{0B434D2B-FBE7-47DB-B516-496B0AD88BF5}" type="pres">
      <dgm:prSet presAssocID="{06F9CB02-1CDC-4A2E-9CCE-9AA33CF51C91}" presName="Name0" presStyleCnt="0">
        <dgm:presLayoutVars>
          <dgm:dir/>
          <dgm:animLvl val="lvl"/>
          <dgm:resizeHandles val="exact"/>
        </dgm:presLayoutVars>
      </dgm:prSet>
      <dgm:spPr/>
    </dgm:pt>
    <dgm:pt modelId="{51D2C1B7-0A4D-4FFF-8D5C-13A2D20507D5}" type="pres">
      <dgm:prSet presAssocID="{2BF4A8D7-A887-4EC2-9A77-A7F48BE904F9}" presName="boxAndChildren" presStyleCnt="0"/>
      <dgm:spPr/>
    </dgm:pt>
    <dgm:pt modelId="{045A14AA-81B6-4CD4-88BF-3E2D86DEDFB3}" type="pres">
      <dgm:prSet presAssocID="{2BF4A8D7-A887-4EC2-9A77-A7F48BE904F9}" presName="parentTextBox" presStyleLbl="node1" presStyleIdx="0" presStyleCnt="5"/>
      <dgm:spPr/>
      <dgm:t>
        <a:bodyPr/>
        <a:lstStyle/>
        <a:p>
          <a:endParaRPr lang="es-MX"/>
        </a:p>
      </dgm:t>
    </dgm:pt>
    <dgm:pt modelId="{9BB1948A-5534-413A-B065-ADB0E697C634}" type="pres">
      <dgm:prSet presAssocID="{D85E91C3-FA72-4060-9B72-5AD9AD602BD3}" presName="sp" presStyleCnt="0"/>
      <dgm:spPr/>
    </dgm:pt>
    <dgm:pt modelId="{7A113D3C-6137-45F4-98A9-AA5F8AF20558}" type="pres">
      <dgm:prSet presAssocID="{C589653E-7CCF-40EF-ABAB-9BA1F3860ACB}" presName="arrowAndChildren" presStyleCnt="0"/>
      <dgm:spPr/>
    </dgm:pt>
    <dgm:pt modelId="{C52A732D-8D98-4F34-A649-CC9FC73F6787}" type="pres">
      <dgm:prSet presAssocID="{C589653E-7CCF-40EF-ABAB-9BA1F3860ACB}" presName="parentTextArrow" presStyleLbl="node1" presStyleIdx="1" presStyleCnt="5"/>
      <dgm:spPr/>
      <dgm:t>
        <a:bodyPr/>
        <a:lstStyle/>
        <a:p>
          <a:endParaRPr lang="es-MX"/>
        </a:p>
      </dgm:t>
    </dgm:pt>
    <dgm:pt modelId="{55820D7F-1CE7-4A7C-A263-9851289CA304}" type="pres">
      <dgm:prSet presAssocID="{D51FF000-211B-4A27-BD0B-E98D167378CF}" presName="sp" presStyleCnt="0"/>
      <dgm:spPr/>
    </dgm:pt>
    <dgm:pt modelId="{1E507C12-2EE8-4945-BCE7-A15575869086}" type="pres">
      <dgm:prSet presAssocID="{24AC61EC-5B19-44A9-8A2A-C2DAFA413900}" presName="arrowAndChildren" presStyleCnt="0"/>
      <dgm:spPr/>
    </dgm:pt>
    <dgm:pt modelId="{739507E6-B222-4D8C-B5B8-354F806D9A6F}" type="pres">
      <dgm:prSet presAssocID="{24AC61EC-5B19-44A9-8A2A-C2DAFA413900}" presName="parentTextArrow" presStyleLbl="node1" presStyleIdx="2" presStyleCnt="5"/>
      <dgm:spPr/>
      <dgm:t>
        <a:bodyPr/>
        <a:lstStyle/>
        <a:p>
          <a:endParaRPr lang="es-MX"/>
        </a:p>
      </dgm:t>
    </dgm:pt>
    <dgm:pt modelId="{5A061525-89CD-45E6-B9BA-3767BE0A541F}" type="pres">
      <dgm:prSet presAssocID="{D51B164B-0263-4E2D-AFA5-C6A11FCF8F84}" presName="sp" presStyleCnt="0"/>
      <dgm:spPr/>
    </dgm:pt>
    <dgm:pt modelId="{2B6A2BAC-40D4-47E8-9B1F-F160417D1050}" type="pres">
      <dgm:prSet presAssocID="{B5408867-A3D4-47FB-907C-91CC31FDC432}" presName="arrowAndChildren" presStyleCnt="0"/>
      <dgm:spPr/>
    </dgm:pt>
    <dgm:pt modelId="{FB981D39-9293-4D25-8262-006CF1C9C850}" type="pres">
      <dgm:prSet presAssocID="{B5408867-A3D4-47FB-907C-91CC31FDC432}" presName="parentTextArrow" presStyleLbl="node1" presStyleIdx="3" presStyleCnt="5"/>
      <dgm:spPr/>
      <dgm:t>
        <a:bodyPr/>
        <a:lstStyle/>
        <a:p>
          <a:endParaRPr lang="es-MX"/>
        </a:p>
      </dgm:t>
    </dgm:pt>
    <dgm:pt modelId="{93DA0D78-E84B-4C54-831B-BF0B9A6F6F84}" type="pres">
      <dgm:prSet presAssocID="{DF31B43D-AAD4-4294-871D-F8E1528ED6FD}" presName="sp" presStyleCnt="0"/>
      <dgm:spPr/>
    </dgm:pt>
    <dgm:pt modelId="{5CAAD401-0FBA-48C3-8DF8-B90AD046A3D5}" type="pres">
      <dgm:prSet presAssocID="{436ABEFF-E973-42AA-9DAB-639FEEB704E7}" presName="arrowAndChildren" presStyleCnt="0"/>
      <dgm:spPr/>
    </dgm:pt>
    <dgm:pt modelId="{97FCCEB0-BBFB-419C-8289-9E022281D38A}" type="pres">
      <dgm:prSet presAssocID="{436ABEFF-E973-42AA-9DAB-639FEEB704E7}" presName="parentTextArrow" presStyleLbl="node1" presStyleIdx="4" presStyleCnt="5"/>
      <dgm:spPr/>
      <dgm:t>
        <a:bodyPr/>
        <a:lstStyle/>
        <a:p>
          <a:endParaRPr lang="es-MX"/>
        </a:p>
      </dgm:t>
    </dgm:pt>
  </dgm:ptLst>
  <dgm:cxnLst>
    <dgm:cxn modelId="{DE40502C-01BF-4F59-AC11-106EFED45BFE}" type="presOf" srcId="{2BF4A8D7-A887-4EC2-9A77-A7F48BE904F9}" destId="{045A14AA-81B6-4CD4-88BF-3E2D86DEDFB3}" srcOrd="0" destOrd="0" presId="urn:microsoft.com/office/officeart/2005/8/layout/process4"/>
    <dgm:cxn modelId="{B8E9869E-9CD9-4782-BE21-F0B8670B11D4}" srcId="{06F9CB02-1CDC-4A2E-9CCE-9AA33CF51C91}" destId="{B5408867-A3D4-47FB-907C-91CC31FDC432}" srcOrd="1" destOrd="0" parTransId="{79B7046F-E35A-4296-A5CD-02143C2257F7}" sibTransId="{D51B164B-0263-4E2D-AFA5-C6A11FCF8F84}"/>
    <dgm:cxn modelId="{BF51993B-D5FC-4C8B-AE85-ED5029895A67}" type="presOf" srcId="{24AC61EC-5B19-44A9-8A2A-C2DAFA413900}" destId="{739507E6-B222-4D8C-B5B8-354F806D9A6F}" srcOrd="0" destOrd="0" presId="urn:microsoft.com/office/officeart/2005/8/layout/process4"/>
    <dgm:cxn modelId="{94035CD9-C920-4F0C-B89D-39BEED25602C}" type="presOf" srcId="{C589653E-7CCF-40EF-ABAB-9BA1F3860ACB}" destId="{C52A732D-8D98-4F34-A649-CC9FC73F6787}" srcOrd="0" destOrd="0" presId="urn:microsoft.com/office/officeart/2005/8/layout/process4"/>
    <dgm:cxn modelId="{326BA143-FF52-4F69-B64E-28DD54CA76E5}" type="presOf" srcId="{06F9CB02-1CDC-4A2E-9CCE-9AA33CF51C91}" destId="{0B434D2B-FBE7-47DB-B516-496B0AD88BF5}" srcOrd="0" destOrd="0" presId="urn:microsoft.com/office/officeart/2005/8/layout/process4"/>
    <dgm:cxn modelId="{E4FCD4F3-807E-473F-AC5B-C6A2AEA9285E}" type="presOf" srcId="{B5408867-A3D4-47FB-907C-91CC31FDC432}" destId="{FB981D39-9293-4D25-8262-006CF1C9C850}" srcOrd="0" destOrd="0" presId="urn:microsoft.com/office/officeart/2005/8/layout/process4"/>
    <dgm:cxn modelId="{ED024284-BD1C-4093-9ED0-BB059A10C7F7}" srcId="{06F9CB02-1CDC-4A2E-9CCE-9AA33CF51C91}" destId="{436ABEFF-E973-42AA-9DAB-639FEEB704E7}" srcOrd="0" destOrd="0" parTransId="{F1487A7C-1BD2-4BD6-AB3D-48D34C5B74B3}" sibTransId="{DF31B43D-AAD4-4294-871D-F8E1528ED6FD}"/>
    <dgm:cxn modelId="{EFAE8DB1-0C2F-4B33-8A17-2B17435346EE}" srcId="{06F9CB02-1CDC-4A2E-9CCE-9AA33CF51C91}" destId="{C589653E-7CCF-40EF-ABAB-9BA1F3860ACB}" srcOrd="3" destOrd="0" parTransId="{23B9778E-E853-491C-BE0A-4E78540C7B7D}" sibTransId="{D85E91C3-FA72-4060-9B72-5AD9AD602BD3}"/>
    <dgm:cxn modelId="{9249B404-4A93-4B9D-90F0-E9135523EBF0}" type="presOf" srcId="{436ABEFF-E973-42AA-9DAB-639FEEB704E7}" destId="{97FCCEB0-BBFB-419C-8289-9E022281D38A}" srcOrd="0" destOrd="0" presId="urn:microsoft.com/office/officeart/2005/8/layout/process4"/>
    <dgm:cxn modelId="{B6D52094-ADB7-40A9-AE6A-1CC4CF032A5B}" srcId="{06F9CB02-1CDC-4A2E-9CCE-9AA33CF51C91}" destId="{24AC61EC-5B19-44A9-8A2A-C2DAFA413900}" srcOrd="2" destOrd="0" parTransId="{248AC223-F77B-450C-AE8F-4323F11138AB}" sibTransId="{D51FF000-211B-4A27-BD0B-E98D167378CF}"/>
    <dgm:cxn modelId="{9868060C-B175-4CB2-B61E-7C8FCE039E7F}" srcId="{06F9CB02-1CDC-4A2E-9CCE-9AA33CF51C91}" destId="{2BF4A8D7-A887-4EC2-9A77-A7F48BE904F9}" srcOrd="4" destOrd="0" parTransId="{89B66D22-A4D7-4D15-AA88-047B6EACDDA1}" sibTransId="{5FB1911B-B3D3-4F71-B23B-7B193CC49DBD}"/>
    <dgm:cxn modelId="{FC969597-E28C-49C7-B0FD-96FBEC56BF46}" type="presParOf" srcId="{0B434D2B-FBE7-47DB-B516-496B0AD88BF5}" destId="{51D2C1B7-0A4D-4FFF-8D5C-13A2D20507D5}" srcOrd="0" destOrd="0" presId="urn:microsoft.com/office/officeart/2005/8/layout/process4"/>
    <dgm:cxn modelId="{719DF26A-D37D-436D-9F97-967BE25824C8}" type="presParOf" srcId="{51D2C1B7-0A4D-4FFF-8D5C-13A2D20507D5}" destId="{045A14AA-81B6-4CD4-88BF-3E2D86DEDFB3}" srcOrd="0" destOrd="0" presId="urn:microsoft.com/office/officeart/2005/8/layout/process4"/>
    <dgm:cxn modelId="{F53AEAA7-A78A-4C4F-85B5-3A42DF416737}" type="presParOf" srcId="{0B434D2B-FBE7-47DB-B516-496B0AD88BF5}" destId="{9BB1948A-5534-413A-B065-ADB0E697C634}" srcOrd="1" destOrd="0" presId="urn:microsoft.com/office/officeart/2005/8/layout/process4"/>
    <dgm:cxn modelId="{EAE19EC6-7371-4F0E-85D3-CBE6F7F453F3}" type="presParOf" srcId="{0B434D2B-FBE7-47DB-B516-496B0AD88BF5}" destId="{7A113D3C-6137-45F4-98A9-AA5F8AF20558}" srcOrd="2" destOrd="0" presId="urn:microsoft.com/office/officeart/2005/8/layout/process4"/>
    <dgm:cxn modelId="{F12FA10F-CB2F-48B9-B7F6-493D97F81718}" type="presParOf" srcId="{7A113D3C-6137-45F4-98A9-AA5F8AF20558}" destId="{C52A732D-8D98-4F34-A649-CC9FC73F6787}" srcOrd="0" destOrd="0" presId="urn:microsoft.com/office/officeart/2005/8/layout/process4"/>
    <dgm:cxn modelId="{5E2026F4-DF64-495E-B81E-10D364D27B9E}" type="presParOf" srcId="{0B434D2B-FBE7-47DB-B516-496B0AD88BF5}" destId="{55820D7F-1CE7-4A7C-A263-9851289CA304}" srcOrd="3" destOrd="0" presId="urn:microsoft.com/office/officeart/2005/8/layout/process4"/>
    <dgm:cxn modelId="{238DEFBD-64A2-4D19-9733-B29D10ACE157}" type="presParOf" srcId="{0B434D2B-FBE7-47DB-B516-496B0AD88BF5}" destId="{1E507C12-2EE8-4945-BCE7-A15575869086}" srcOrd="4" destOrd="0" presId="urn:microsoft.com/office/officeart/2005/8/layout/process4"/>
    <dgm:cxn modelId="{1C64C7CB-E653-4CD6-819F-19CBAB381C9E}" type="presParOf" srcId="{1E507C12-2EE8-4945-BCE7-A15575869086}" destId="{739507E6-B222-4D8C-B5B8-354F806D9A6F}" srcOrd="0" destOrd="0" presId="urn:microsoft.com/office/officeart/2005/8/layout/process4"/>
    <dgm:cxn modelId="{606DF4EF-A943-4AD7-853B-FF9D2465FEBB}" type="presParOf" srcId="{0B434D2B-FBE7-47DB-B516-496B0AD88BF5}" destId="{5A061525-89CD-45E6-B9BA-3767BE0A541F}" srcOrd="5" destOrd="0" presId="urn:microsoft.com/office/officeart/2005/8/layout/process4"/>
    <dgm:cxn modelId="{FFCDAD63-1800-4316-A1A8-B0ABB0F83AF6}" type="presParOf" srcId="{0B434D2B-FBE7-47DB-B516-496B0AD88BF5}" destId="{2B6A2BAC-40D4-47E8-9B1F-F160417D1050}" srcOrd="6" destOrd="0" presId="urn:microsoft.com/office/officeart/2005/8/layout/process4"/>
    <dgm:cxn modelId="{7CEF8D57-C5BF-44DF-9539-EFF5E64975EB}" type="presParOf" srcId="{2B6A2BAC-40D4-47E8-9B1F-F160417D1050}" destId="{FB981D39-9293-4D25-8262-006CF1C9C850}" srcOrd="0" destOrd="0" presId="urn:microsoft.com/office/officeart/2005/8/layout/process4"/>
    <dgm:cxn modelId="{D64F08A3-E958-4D79-9390-9865EABAD567}" type="presParOf" srcId="{0B434D2B-FBE7-47DB-B516-496B0AD88BF5}" destId="{93DA0D78-E84B-4C54-831B-BF0B9A6F6F84}" srcOrd="7" destOrd="0" presId="urn:microsoft.com/office/officeart/2005/8/layout/process4"/>
    <dgm:cxn modelId="{70A29591-5EFE-4277-97F3-9505E4E2322C}" type="presParOf" srcId="{0B434D2B-FBE7-47DB-B516-496B0AD88BF5}" destId="{5CAAD401-0FBA-48C3-8DF8-B90AD046A3D5}" srcOrd="8" destOrd="0" presId="urn:microsoft.com/office/officeart/2005/8/layout/process4"/>
    <dgm:cxn modelId="{DBB44E13-C8D8-46B4-95B4-199BF149FDE8}" type="presParOf" srcId="{5CAAD401-0FBA-48C3-8DF8-B90AD046A3D5}" destId="{97FCCEB0-BBFB-419C-8289-9E022281D38A}"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998B09-8FE7-4229-AFF7-C01BEBE56231}" type="doc">
      <dgm:prSet loTypeId="urn:microsoft.com/office/officeart/2005/8/layout/venn1" loCatId="relationship" qsTypeId="urn:microsoft.com/office/officeart/2005/8/quickstyle/simple1" qsCatId="simple" csTypeId="urn:microsoft.com/office/officeart/2005/8/colors/accent4_4" csCatId="accent4" phldr="1"/>
      <dgm:spPr/>
    </dgm:pt>
    <dgm:pt modelId="{1A975E75-E13A-4A9D-BDDA-257C0CFC5384}">
      <dgm:prSet phldrT="[Texto]"/>
      <dgm:spPr/>
      <dgm:t>
        <a:bodyPr/>
        <a:lstStyle/>
        <a:p>
          <a:r>
            <a:rPr lang="es-MX" b="1" dirty="0" smtClean="0"/>
            <a:t>MANIFESTACIÓN DEL DESEQUILIBRIO DEL PODER ENTRE MUJERES Y HOMBRES</a:t>
          </a:r>
          <a:endParaRPr lang="es-MX" b="1" dirty="0"/>
        </a:p>
      </dgm:t>
    </dgm:pt>
    <dgm:pt modelId="{68D5955D-3C59-40DE-8030-D19C3198ACF2}" type="parTrans" cxnId="{A23505A2-9481-4571-9252-7A880D3CBCD6}">
      <dgm:prSet/>
      <dgm:spPr/>
      <dgm:t>
        <a:bodyPr/>
        <a:lstStyle/>
        <a:p>
          <a:endParaRPr lang="es-MX"/>
        </a:p>
      </dgm:t>
    </dgm:pt>
    <dgm:pt modelId="{41323E09-FDA0-4D03-A0FA-505DC498914C}" type="sibTrans" cxnId="{A23505A2-9481-4571-9252-7A880D3CBCD6}">
      <dgm:prSet/>
      <dgm:spPr/>
      <dgm:t>
        <a:bodyPr/>
        <a:lstStyle/>
        <a:p>
          <a:endParaRPr lang="es-MX"/>
        </a:p>
      </dgm:t>
    </dgm:pt>
    <dgm:pt modelId="{4E0D8937-4D2B-4DEF-B813-0256E32E1BA7}">
      <dgm:prSet phldrT="[Texto]" custT="1"/>
      <dgm:spPr/>
      <dgm:t>
        <a:bodyPr/>
        <a:lstStyle/>
        <a:p>
          <a:r>
            <a:rPr lang="es-MX" sz="2000" b="1" dirty="0" smtClean="0"/>
            <a:t>CONSTITUYE </a:t>
          </a:r>
          <a:r>
            <a:rPr lang="es-MX" sz="1600" b="1" dirty="0" smtClean="0"/>
            <a:t>DISCRIMINACION</a:t>
          </a:r>
        </a:p>
        <a:p>
          <a:r>
            <a:rPr lang="es-MX" sz="2000" b="1" dirty="0" smtClean="0"/>
            <a:t>INJUSTICIAS Y VIOLENCIA</a:t>
          </a:r>
          <a:endParaRPr lang="es-MX" sz="2000" b="1" dirty="0"/>
        </a:p>
      </dgm:t>
    </dgm:pt>
    <dgm:pt modelId="{245D43D7-5CA6-4488-82D0-7552F7153F81}" type="parTrans" cxnId="{D2329F9D-DB67-4A27-BEBD-113D1488DF3A}">
      <dgm:prSet/>
      <dgm:spPr/>
      <dgm:t>
        <a:bodyPr/>
        <a:lstStyle/>
        <a:p>
          <a:endParaRPr lang="es-MX"/>
        </a:p>
      </dgm:t>
    </dgm:pt>
    <dgm:pt modelId="{016697D9-AEB9-4F15-B077-0E9632ADE5C3}" type="sibTrans" cxnId="{D2329F9D-DB67-4A27-BEBD-113D1488DF3A}">
      <dgm:prSet/>
      <dgm:spPr/>
      <dgm:t>
        <a:bodyPr/>
        <a:lstStyle/>
        <a:p>
          <a:endParaRPr lang="es-MX"/>
        </a:p>
      </dgm:t>
    </dgm:pt>
    <dgm:pt modelId="{1625E2C6-60F5-4F42-8E3B-31E57779F488}">
      <dgm:prSet phldrT="[Texto]" custT="1"/>
      <dgm:spPr/>
      <dgm:t>
        <a:bodyPr/>
        <a:lstStyle/>
        <a:p>
          <a:r>
            <a:rPr lang="es-MX" sz="2000" b="1" dirty="0" smtClean="0"/>
            <a:t>DESIGUAL EJERCICIO Y GOCE DE DH</a:t>
          </a:r>
          <a:endParaRPr lang="es-MX" sz="2000" b="1" dirty="0"/>
        </a:p>
      </dgm:t>
    </dgm:pt>
    <dgm:pt modelId="{720017F6-0205-4E59-B7DC-088053D27081}" type="parTrans" cxnId="{F1E159C3-BED7-405F-A134-17AF8CE39204}">
      <dgm:prSet/>
      <dgm:spPr/>
      <dgm:t>
        <a:bodyPr/>
        <a:lstStyle/>
        <a:p>
          <a:endParaRPr lang="es-MX"/>
        </a:p>
      </dgm:t>
    </dgm:pt>
    <dgm:pt modelId="{5990C616-B4C9-4D08-A13E-7A9F5B30756C}" type="sibTrans" cxnId="{F1E159C3-BED7-405F-A134-17AF8CE39204}">
      <dgm:prSet/>
      <dgm:spPr/>
      <dgm:t>
        <a:bodyPr/>
        <a:lstStyle/>
        <a:p>
          <a:endParaRPr lang="es-MX"/>
        </a:p>
      </dgm:t>
    </dgm:pt>
    <dgm:pt modelId="{786AA75B-6E04-41C7-A4DA-4E3D8A9B90ED}" type="pres">
      <dgm:prSet presAssocID="{77998B09-8FE7-4229-AFF7-C01BEBE56231}" presName="compositeShape" presStyleCnt="0">
        <dgm:presLayoutVars>
          <dgm:chMax val="7"/>
          <dgm:dir/>
          <dgm:resizeHandles val="exact"/>
        </dgm:presLayoutVars>
      </dgm:prSet>
      <dgm:spPr/>
    </dgm:pt>
    <dgm:pt modelId="{6437F088-AA86-4FB0-9B5D-6D206F9FBCA4}" type="pres">
      <dgm:prSet presAssocID="{1A975E75-E13A-4A9D-BDDA-257C0CFC5384}" presName="circ1" presStyleLbl="vennNode1" presStyleIdx="0" presStyleCnt="3"/>
      <dgm:spPr/>
    </dgm:pt>
    <dgm:pt modelId="{5A46D4C0-CD15-4905-BA34-BD9B74824359}" type="pres">
      <dgm:prSet presAssocID="{1A975E75-E13A-4A9D-BDDA-257C0CFC5384}" presName="circ1Tx" presStyleLbl="revTx" presStyleIdx="0" presStyleCnt="0">
        <dgm:presLayoutVars>
          <dgm:chMax val="0"/>
          <dgm:chPref val="0"/>
          <dgm:bulletEnabled val="1"/>
        </dgm:presLayoutVars>
      </dgm:prSet>
      <dgm:spPr/>
    </dgm:pt>
    <dgm:pt modelId="{1AE4AC78-1636-42B5-AF23-77B8A4C7A452}" type="pres">
      <dgm:prSet presAssocID="{4E0D8937-4D2B-4DEF-B813-0256E32E1BA7}" presName="circ2" presStyleLbl="vennNode1" presStyleIdx="1" presStyleCnt="3"/>
      <dgm:spPr/>
      <dgm:t>
        <a:bodyPr/>
        <a:lstStyle/>
        <a:p>
          <a:endParaRPr lang="es-MX"/>
        </a:p>
      </dgm:t>
    </dgm:pt>
    <dgm:pt modelId="{C008268A-8BC0-4186-84B9-5EC14DED6FDD}" type="pres">
      <dgm:prSet presAssocID="{4E0D8937-4D2B-4DEF-B813-0256E32E1BA7}" presName="circ2Tx" presStyleLbl="revTx" presStyleIdx="0" presStyleCnt="0">
        <dgm:presLayoutVars>
          <dgm:chMax val="0"/>
          <dgm:chPref val="0"/>
          <dgm:bulletEnabled val="1"/>
        </dgm:presLayoutVars>
      </dgm:prSet>
      <dgm:spPr/>
      <dgm:t>
        <a:bodyPr/>
        <a:lstStyle/>
        <a:p>
          <a:endParaRPr lang="es-MX"/>
        </a:p>
      </dgm:t>
    </dgm:pt>
    <dgm:pt modelId="{BBD1CF31-96B8-40C7-978F-8ED6E8036AC9}" type="pres">
      <dgm:prSet presAssocID="{1625E2C6-60F5-4F42-8E3B-31E57779F488}" presName="circ3" presStyleLbl="vennNode1" presStyleIdx="2" presStyleCnt="3"/>
      <dgm:spPr/>
      <dgm:t>
        <a:bodyPr/>
        <a:lstStyle/>
        <a:p>
          <a:endParaRPr lang="es-MX"/>
        </a:p>
      </dgm:t>
    </dgm:pt>
    <dgm:pt modelId="{151FD097-B90E-4BD5-9FD1-B667E0069FB8}" type="pres">
      <dgm:prSet presAssocID="{1625E2C6-60F5-4F42-8E3B-31E57779F488}" presName="circ3Tx" presStyleLbl="revTx" presStyleIdx="0" presStyleCnt="0">
        <dgm:presLayoutVars>
          <dgm:chMax val="0"/>
          <dgm:chPref val="0"/>
          <dgm:bulletEnabled val="1"/>
        </dgm:presLayoutVars>
      </dgm:prSet>
      <dgm:spPr/>
      <dgm:t>
        <a:bodyPr/>
        <a:lstStyle/>
        <a:p>
          <a:endParaRPr lang="es-MX"/>
        </a:p>
      </dgm:t>
    </dgm:pt>
  </dgm:ptLst>
  <dgm:cxnLst>
    <dgm:cxn modelId="{F1E159C3-BED7-405F-A134-17AF8CE39204}" srcId="{77998B09-8FE7-4229-AFF7-C01BEBE56231}" destId="{1625E2C6-60F5-4F42-8E3B-31E57779F488}" srcOrd="2" destOrd="0" parTransId="{720017F6-0205-4E59-B7DC-088053D27081}" sibTransId="{5990C616-B4C9-4D08-A13E-7A9F5B30756C}"/>
    <dgm:cxn modelId="{5E0FEB22-F9B5-4071-B723-DCFB6F396208}" type="presOf" srcId="{1625E2C6-60F5-4F42-8E3B-31E57779F488}" destId="{BBD1CF31-96B8-40C7-978F-8ED6E8036AC9}" srcOrd="0" destOrd="0" presId="urn:microsoft.com/office/officeart/2005/8/layout/venn1"/>
    <dgm:cxn modelId="{6348A3B2-6974-4BBE-A760-AE79D4168F78}" type="presOf" srcId="{4E0D8937-4D2B-4DEF-B813-0256E32E1BA7}" destId="{1AE4AC78-1636-42B5-AF23-77B8A4C7A452}" srcOrd="0" destOrd="0" presId="urn:microsoft.com/office/officeart/2005/8/layout/venn1"/>
    <dgm:cxn modelId="{3B9FADC0-1810-4ED1-A457-716B6976E7E5}" type="presOf" srcId="{4E0D8937-4D2B-4DEF-B813-0256E32E1BA7}" destId="{C008268A-8BC0-4186-84B9-5EC14DED6FDD}" srcOrd="1" destOrd="0" presId="urn:microsoft.com/office/officeart/2005/8/layout/venn1"/>
    <dgm:cxn modelId="{28A531DC-FCCA-4198-9C48-C625B761E924}" type="presOf" srcId="{77998B09-8FE7-4229-AFF7-C01BEBE56231}" destId="{786AA75B-6E04-41C7-A4DA-4E3D8A9B90ED}" srcOrd="0" destOrd="0" presId="urn:microsoft.com/office/officeart/2005/8/layout/venn1"/>
    <dgm:cxn modelId="{5C8C2403-EE9A-423C-8C61-F13BA002392E}" type="presOf" srcId="{1A975E75-E13A-4A9D-BDDA-257C0CFC5384}" destId="{5A46D4C0-CD15-4905-BA34-BD9B74824359}" srcOrd="1" destOrd="0" presId="urn:microsoft.com/office/officeart/2005/8/layout/venn1"/>
    <dgm:cxn modelId="{A23505A2-9481-4571-9252-7A880D3CBCD6}" srcId="{77998B09-8FE7-4229-AFF7-C01BEBE56231}" destId="{1A975E75-E13A-4A9D-BDDA-257C0CFC5384}" srcOrd="0" destOrd="0" parTransId="{68D5955D-3C59-40DE-8030-D19C3198ACF2}" sibTransId="{41323E09-FDA0-4D03-A0FA-505DC498914C}"/>
    <dgm:cxn modelId="{D2329F9D-DB67-4A27-BEBD-113D1488DF3A}" srcId="{77998B09-8FE7-4229-AFF7-C01BEBE56231}" destId="{4E0D8937-4D2B-4DEF-B813-0256E32E1BA7}" srcOrd="1" destOrd="0" parTransId="{245D43D7-5CA6-4488-82D0-7552F7153F81}" sibTransId="{016697D9-AEB9-4F15-B077-0E9632ADE5C3}"/>
    <dgm:cxn modelId="{CC425D34-F26A-43B1-9B14-1A81AB50152B}" type="presOf" srcId="{1A975E75-E13A-4A9D-BDDA-257C0CFC5384}" destId="{6437F088-AA86-4FB0-9B5D-6D206F9FBCA4}" srcOrd="0" destOrd="0" presId="urn:microsoft.com/office/officeart/2005/8/layout/venn1"/>
    <dgm:cxn modelId="{7C64E47D-285F-4515-ACCB-F6E1B0F017EE}" type="presOf" srcId="{1625E2C6-60F5-4F42-8E3B-31E57779F488}" destId="{151FD097-B90E-4BD5-9FD1-B667E0069FB8}" srcOrd="1" destOrd="0" presId="urn:microsoft.com/office/officeart/2005/8/layout/venn1"/>
    <dgm:cxn modelId="{06208022-F222-4789-A1CA-3F541DC27728}" type="presParOf" srcId="{786AA75B-6E04-41C7-A4DA-4E3D8A9B90ED}" destId="{6437F088-AA86-4FB0-9B5D-6D206F9FBCA4}" srcOrd="0" destOrd="0" presId="urn:microsoft.com/office/officeart/2005/8/layout/venn1"/>
    <dgm:cxn modelId="{1A1728B8-C826-45A6-9B0D-64CF22514F0D}" type="presParOf" srcId="{786AA75B-6E04-41C7-A4DA-4E3D8A9B90ED}" destId="{5A46D4C0-CD15-4905-BA34-BD9B74824359}" srcOrd="1" destOrd="0" presId="urn:microsoft.com/office/officeart/2005/8/layout/venn1"/>
    <dgm:cxn modelId="{62B78C7D-546B-423C-8566-99D7549628C5}" type="presParOf" srcId="{786AA75B-6E04-41C7-A4DA-4E3D8A9B90ED}" destId="{1AE4AC78-1636-42B5-AF23-77B8A4C7A452}" srcOrd="2" destOrd="0" presId="urn:microsoft.com/office/officeart/2005/8/layout/venn1"/>
    <dgm:cxn modelId="{76582979-3C23-4530-A1DC-2DE3D401B753}" type="presParOf" srcId="{786AA75B-6E04-41C7-A4DA-4E3D8A9B90ED}" destId="{C008268A-8BC0-4186-84B9-5EC14DED6FDD}" srcOrd="3" destOrd="0" presId="urn:microsoft.com/office/officeart/2005/8/layout/venn1"/>
    <dgm:cxn modelId="{211F926A-4E65-4EAB-8196-27EB2CFD8F7C}" type="presParOf" srcId="{786AA75B-6E04-41C7-A4DA-4E3D8A9B90ED}" destId="{BBD1CF31-96B8-40C7-978F-8ED6E8036AC9}" srcOrd="4" destOrd="0" presId="urn:microsoft.com/office/officeart/2005/8/layout/venn1"/>
    <dgm:cxn modelId="{2EA8F5A5-BDC3-45EA-A939-1E824FD96E9D}" type="presParOf" srcId="{786AA75B-6E04-41C7-A4DA-4E3D8A9B90ED}" destId="{151FD097-B90E-4BD5-9FD1-B667E0069FB8}"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8A750D-166A-46C5-B8EB-2C9C49C0413F}" type="doc">
      <dgm:prSet loTypeId="urn:microsoft.com/office/officeart/2005/8/layout/hProcess9" loCatId="process" qsTypeId="urn:microsoft.com/office/officeart/2005/8/quickstyle/3d2" qsCatId="3D" csTypeId="urn:microsoft.com/office/officeart/2005/8/colors/accent0_3" csCatId="mainScheme" phldr="1"/>
      <dgm:spPr/>
    </dgm:pt>
    <dgm:pt modelId="{4A66097A-6E92-44B9-97A5-017E10801200}">
      <dgm:prSet phldrT="[Texto]"/>
      <dgm:spPr/>
      <dgm:t>
        <a:bodyPr/>
        <a:lstStyle/>
        <a:p>
          <a:r>
            <a:rPr lang="es-MX" dirty="0" smtClean="0"/>
            <a:t>Herramientas</a:t>
          </a:r>
        </a:p>
        <a:p>
          <a:r>
            <a:rPr lang="es-MX" dirty="0" err="1" smtClean="0"/>
            <a:t>cognocitivas</a:t>
          </a:r>
          <a:endParaRPr lang="es-MX" dirty="0"/>
        </a:p>
      </dgm:t>
    </dgm:pt>
    <dgm:pt modelId="{F6A8D6AB-1BBF-41CC-AFEE-5B69A8488996}" type="parTrans" cxnId="{D99AFE36-F128-4594-A165-5AF3F3312BAC}">
      <dgm:prSet/>
      <dgm:spPr/>
      <dgm:t>
        <a:bodyPr/>
        <a:lstStyle/>
        <a:p>
          <a:endParaRPr lang="es-MX"/>
        </a:p>
      </dgm:t>
    </dgm:pt>
    <dgm:pt modelId="{8A7F1FC8-E023-4418-BEB9-FE3351755EE0}" type="sibTrans" cxnId="{D99AFE36-F128-4594-A165-5AF3F3312BAC}">
      <dgm:prSet/>
      <dgm:spPr/>
      <dgm:t>
        <a:bodyPr/>
        <a:lstStyle/>
        <a:p>
          <a:endParaRPr lang="es-MX"/>
        </a:p>
      </dgm:t>
    </dgm:pt>
    <dgm:pt modelId="{657702E9-535E-481A-9DFC-6E0E36D6D877}">
      <dgm:prSet phldrT="[Texto]"/>
      <dgm:spPr/>
      <dgm:t>
        <a:bodyPr/>
        <a:lstStyle/>
        <a:p>
          <a:r>
            <a:rPr lang="es-PY" dirty="0" smtClean="0"/>
            <a:t>Principios de actuación </a:t>
          </a:r>
          <a:endParaRPr lang="es-MX" dirty="0"/>
        </a:p>
      </dgm:t>
    </dgm:pt>
    <dgm:pt modelId="{CDAE2DCD-D689-470E-923D-1E54162E7750}" type="parTrans" cxnId="{3517F9DC-52E6-4373-B6DF-CC6D5890E0E7}">
      <dgm:prSet/>
      <dgm:spPr/>
      <dgm:t>
        <a:bodyPr/>
        <a:lstStyle/>
        <a:p>
          <a:endParaRPr lang="es-MX"/>
        </a:p>
      </dgm:t>
    </dgm:pt>
    <dgm:pt modelId="{DE131095-D206-469A-81BF-D500A86BFF32}" type="sibTrans" cxnId="{3517F9DC-52E6-4373-B6DF-CC6D5890E0E7}">
      <dgm:prSet/>
      <dgm:spPr/>
      <dgm:t>
        <a:bodyPr/>
        <a:lstStyle/>
        <a:p>
          <a:endParaRPr lang="es-MX"/>
        </a:p>
      </dgm:t>
    </dgm:pt>
    <dgm:pt modelId="{0EABAA49-5160-41FC-BD24-311F24D7003C}">
      <dgm:prSet phldrT="[Texto]"/>
      <dgm:spPr/>
      <dgm:t>
        <a:bodyPr/>
        <a:lstStyle/>
        <a:p>
          <a:r>
            <a:rPr lang="es-MX" dirty="0" smtClean="0"/>
            <a:t>Coordinación interinstitucional</a:t>
          </a:r>
          <a:endParaRPr lang="es-MX" dirty="0"/>
        </a:p>
      </dgm:t>
    </dgm:pt>
    <dgm:pt modelId="{DAF2EB05-3AFB-4589-B3F6-96ED6628524F}" type="parTrans" cxnId="{B51E0EBE-AD88-432E-89F4-4A49913D906B}">
      <dgm:prSet/>
      <dgm:spPr/>
      <dgm:t>
        <a:bodyPr/>
        <a:lstStyle/>
        <a:p>
          <a:endParaRPr lang="es-MX"/>
        </a:p>
      </dgm:t>
    </dgm:pt>
    <dgm:pt modelId="{7C1832EF-7AAD-40B5-9E14-02865653B5A8}" type="sibTrans" cxnId="{B51E0EBE-AD88-432E-89F4-4A49913D906B}">
      <dgm:prSet/>
      <dgm:spPr/>
      <dgm:t>
        <a:bodyPr/>
        <a:lstStyle/>
        <a:p>
          <a:endParaRPr lang="es-MX"/>
        </a:p>
      </dgm:t>
    </dgm:pt>
    <dgm:pt modelId="{017851C5-0D90-47BC-9201-A069F842CFA9}" type="pres">
      <dgm:prSet presAssocID="{088A750D-166A-46C5-B8EB-2C9C49C0413F}" presName="CompostProcess" presStyleCnt="0">
        <dgm:presLayoutVars>
          <dgm:dir/>
          <dgm:resizeHandles val="exact"/>
        </dgm:presLayoutVars>
      </dgm:prSet>
      <dgm:spPr/>
    </dgm:pt>
    <dgm:pt modelId="{921FB876-93D3-4452-AF89-F56878A09A8B}" type="pres">
      <dgm:prSet presAssocID="{088A750D-166A-46C5-B8EB-2C9C49C0413F}" presName="arrow" presStyleLbl="bgShp" presStyleIdx="0" presStyleCnt="1"/>
      <dgm:spPr/>
    </dgm:pt>
    <dgm:pt modelId="{E1EA08A1-C217-44B0-B25C-5B11BADD926E}" type="pres">
      <dgm:prSet presAssocID="{088A750D-166A-46C5-B8EB-2C9C49C0413F}" presName="linearProcess" presStyleCnt="0"/>
      <dgm:spPr/>
    </dgm:pt>
    <dgm:pt modelId="{FBE5EBBD-EC73-4B63-B317-F7A02FC6EBB8}" type="pres">
      <dgm:prSet presAssocID="{4A66097A-6E92-44B9-97A5-017E10801200}" presName="textNode" presStyleLbl="node1" presStyleIdx="0" presStyleCnt="3">
        <dgm:presLayoutVars>
          <dgm:bulletEnabled val="1"/>
        </dgm:presLayoutVars>
      </dgm:prSet>
      <dgm:spPr/>
      <dgm:t>
        <a:bodyPr/>
        <a:lstStyle/>
        <a:p>
          <a:endParaRPr lang="es-MX"/>
        </a:p>
      </dgm:t>
    </dgm:pt>
    <dgm:pt modelId="{7190CBE6-CC82-4EDF-AD5B-6777EA709DE2}" type="pres">
      <dgm:prSet presAssocID="{8A7F1FC8-E023-4418-BEB9-FE3351755EE0}" presName="sibTrans" presStyleCnt="0"/>
      <dgm:spPr/>
    </dgm:pt>
    <dgm:pt modelId="{022679C2-2A2D-4BB9-AE51-54CB50C07B8F}" type="pres">
      <dgm:prSet presAssocID="{657702E9-535E-481A-9DFC-6E0E36D6D877}" presName="textNode" presStyleLbl="node1" presStyleIdx="1" presStyleCnt="3">
        <dgm:presLayoutVars>
          <dgm:bulletEnabled val="1"/>
        </dgm:presLayoutVars>
      </dgm:prSet>
      <dgm:spPr/>
      <dgm:t>
        <a:bodyPr/>
        <a:lstStyle/>
        <a:p>
          <a:endParaRPr lang="es-MX"/>
        </a:p>
      </dgm:t>
    </dgm:pt>
    <dgm:pt modelId="{CDE802A2-B400-4B09-8C3E-6B09DAA5538D}" type="pres">
      <dgm:prSet presAssocID="{DE131095-D206-469A-81BF-D500A86BFF32}" presName="sibTrans" presStyleCnt="0"/>
      <dgm:spPr/>
    </dgm:pt>
    <dgm:pt modelId="{72045D73-A102-4D9D-92CC-DC50BA6E5459}" type="pres">
      <dgm:prSet presAssocID="{0EABAA49-5160-41FC-BD24-311F24D7003C}" presName="textNode" presStyleLbl="node1" presStyleIdx="2" presStyleCnt="3">
        <dgm:presLayoutVars>
          <dgm:bulletEnabled val="1"/>
        </dgm:presLayoutVars>
      </dgm:prSet>
      <dgm:spPr/>
      <dgm:t>
        <a:bodyPr/>
        <a:lstStyle/>
        <a:p>
          <a:endParaRPr lang="es-MX"/>
        </a:p>
      </dgm:t>
    </dgm:pt>
  </dgm:ptLst>
  <dgm:cxnLst>
    <dgm:cxn modelId="{3517F9DC-52E6-4373-B6DF-CC6D5890E0E7}" srcId="{088A750D-166A-46C5-B8EB-2C9C49C0413F}" destId="{657702E9-535E-481A-9DFC-6E0E36D6D877}" srcOrd="1" destOrd="0" parTransId="{CDAE2DCD-D689-470E-923D-1E54162E7750}" sibTransId="{DE131095-D206-469A-81BF-D500A86BFF32}"/>
    <dgm:cxn modelId="{B51E0EBE-AD88-432E-89F4-4A49913D906B}" srcId="{088A750D-166A-46C5-B8EB-2C9C49C0413F}" destId="{0EABAA49-5160-41FC-BD24-311F24D7003C}" srcOrd="2" destOrd="0" parTransId="{DAF2EB05-3AFB-4589-B3F6-96ED6628524F}" sibTransId="{7C1832EF-7AAD-40B5-9E14-02865653B5A8}"/>
    <dgm:cxn modelId="{D99AFE36-F128-4594-A165-5AF3F3312BAC}" srcId="{088A750D-166A-46C5-B8EB-2C9C49C0413F}" destId="{4A66097A-6E92-44B9-97A5-017E10801200}" srcOrd="0" destOrd="0" parTransId="{F6A8D6AB-1BBF-41CC-AFEE-5B69A8488996}" sibTransId="{8A7F1FC8-E023-4418-BEB9-FE3351755EE0}"/>
    <dgm:cxn modelId="{A0DF7D4C-3A76-479D-9A24-A1EA2D2E4A76}" type="presOf" srcId="{657702E9-535E-481A-9DFC-6E0E36D6D877}" destId="{022679C2-2A2D-4BB9-AE51-54CB50C07B8F}" srcOrd="0" destOrd="0" presId="urn:microsoft.com/office/officeart/2005/8/layout/hProcess9"/>
    <dgm:cxn modelId="{F88BEC38-4250-405C-BB85-D88BB33C80DB}" type="presOf" srcId="{4A66097A-6E92-44B9-97A5-017E10801200}" destId="{FBE5EBBD-EC73-4B63-B317-F7A02FC6EBB8}" srcOrd="0" destOrd="0" presId="urn:microsoft.com/office/officeart/2005/8/layout/hProcess9"/>
    <dgm:cxn modelId="{8866B0EB-882B-45B1-A6E6-22FB8A33ED95}" type="presOf" srcId="{0EABAA49-5160-41FC-BD24-311F24D7003C}" destId="{72045D73-A102-4D9D-92CC-DC50BA6E5459}" srcOrd="0" destOrd="0" presId="urn:microsoft.com/office/officeart/2005/8/layout/hProcess9"/>
    <dgm:cxn modelId="{92801E66-13ED-4EE1-A21A-95E0BFBB4917}" type="presOf" srcId="{088A750D-166A-46C5-B8EB-2C9C49C0413F}" destId="{017851C5-0D90-47BC-9201-A069F842CFA9}" srcOrd="0" destOrd="0" presId="urn:microsoft.com/office/officeart/2005/8/layout/hProcess9"/>
    <dgm:cxn modelId="{96A21DEE-35C9-483F-A60A-C25B504B4B76}" type="presParOf" srcId="{017851C5-0D90-47BC-9201-A069F842CFA9}" destId="{921FB876-93D3-4452-AF89-F56878A09A8B}" srcOrd="0" destOrd="0" presId="urn:microsoft.com/office/officeart/2005/8/layout/hProcess9"/>
    <dgm:cxn modelId="{98389957-A09C-4232-A9A5-CA60A9A5AF49}" type="presParOf" srcId="{017851C5-0D90-47BC-9201-A069F842CFA9}" destId="{E1EA08A1-C217-44B0-B25C-5B11BADD926E}" srcOrd="1" destOrd="0" presId="urn:microsoft.com/office/officeart/2005/8/layout/hProcess9"/>
    <dgm:cxn modelId="{C85B178F-C083-4C74-84B1-8556AEEDC630}" type="presParOf" srcId="{E1EA08A1-C217-44B0-B25C-5B11BADD926E}" destId="{FBE5EBBD-EC73-4B63-B317-F7A02FC6EBB8}" srcOrd="0" destOrd="0" presId="urn:microsoft.com/office/officeart/2005/8/layout/hProcess9"/>
    <dgm:cxn modelId="{95DABBCE-52D8-4313-AB61-8DCF61661EA1}" type="presParOf" srcId="{E1EA08A1-C217-44B0-B25C-5B11BADD926E}" destId="{7190CBE6-CC82-4EDF-AD5B-6777EA709DE2}" srcOrd="1" destOrd="0" presId="urn:microsoft.com/office/officeart/2005/8/layout/hProcess9"/>
    <dgm:cxn modelId="{67AEBA08-D7EA-4F43-89F7-5F7A21112582}" type="presParOf" srcId="{E1EA08A1-C217-44B0-B25C-5B11BADD926E}" destId="{022679C2-2A2D-4BB9-AE51-54CB50C07B8F}" srcOrd="2" destOrd="0" presId="urn:microsoft.com/office/officeart/2005/8/layout/hProcess9"/>
    <dgm:cxn modelId="{3E4C7222-130E-475C-AC6D-FDB5CC63F08F}" type="presParOf" srcId="{E1EA08A1-C217-44B0-B25C-5B11BADD926E}" destId="{CDE802A2-B400-4B09-8C3E-6B09DAA5538D}" srcOrd="3" destOrd="0" presId="urn:microsoft.com/office/officeart/2005/8/layout/hProcess9"/>
    <dgm:cxn modelId="{D140F30A-9F2C-44C3-81E1-6D1C1F361A7B}" type="presParOf" srcId="{E1EA08A1-C217-44B0-B25C-5B11BADD926E}" destId="{72045D73-A102-4D9D-92CC-DC50BA6E5459}"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5D54CD-CC09-48A7-8E7A-740824DEE1CD}">
      <dsp:nvSpPr>
        <dsp:cNvPr id="0" name=""/>
        <dsp:cNvSpPr/>
      </dsp:nvSpPr>
      <dsp:spPr>
        <a:xfrm>
          <a:off x="0" y="0"/>
          <a:ext cx="8229600" cy="3219388"/>
        </a:xfrm>
        <a:prstGeom prst="roundRect">
          <a:avLst/>
        </a:prstGeom>
        <a:solidFill>
          <a:schemeClr val="accent4">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Introducción</a:t>
          </a:r>
        </a:p>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  Objeto</a:t>
          </a:r>
        </a:p>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Incorporación de la Perspectiva de Género</a:t>
          </a:r>
        </a:p>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Marco Normativo</a:t>
          </a:r>
        </a:p>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Criterios básicos para la</a:t>
          </a:r>
        </a:p>
        <a:p>
          <a:pPr lvl="0" algn="ctr" defTabSz="889000">
            <a:lnSpc>
              <a:spcPct val="90000"/>
            </a:lnSpc>
            <a:spcBef>
              <a:spcPct val="0"/>
            </a:spcBef>
            <a:spcAft>
              <a:spcPct val="35000"/>
            </a:spcAft>
          </a:pPr>
          <a:r>
            <a:rPr lang="es-MX" sz="2000" b="1" kern="1200" dirty="0" smtClean="0">
              <a:effectLst>
                <a:outerShdw blurRad="38100" dist="38100" dir="2700000" algn="tl">
                  <a:srgbClr val="000000">
                    <a:alpha val="43137"/>
                  </a:srgbClr>
                </a:outerShdw>
              </a:effectLst>
            </a:rPr>
            <a:t> Investigación con Perspectiva de Género</a:t>
          </a:r>
          <a:endParaRPr lang="es-MX" sz="2000" b="1" kern="1200" dirty="0">
            <a:effectLst>
              <a:outerShdw blurRad="38100" dist="38100" dir="2700000" algn="tl">
                <a:srgbClr val="000000">
                  <a:alpha val="43137"/>
                </a:srgbClr>
              </a:outerShdw>
            </a:effectLst>
          </a:endParaRPr>
        </a:p>
      </dsp:txBody>
      <dsp:txXfrm>
        <a:off x="0" y="0"/>
        <a:ext cx="8229600" cy="3219388"/>
      </dsp:txXfrm>
    </dsp:sp>
    <dsp:sp modelId="{77395038-2B9D-40FD-91FE-32F7E3AE16E6}">
      <dsp:nvSpPr>
        <dsp:cNvPr id="0" name=""/>
        <dsp:cNvSpPr/>
      </dsp:nvSpPr>
      <dsp:spPr>
        <a:xfrm>
          <a:off x="0" y="3221675"/>
          <a:ext cx="8229600" cy="81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s-MX" sz="400" kern="1200" dirty="0"/>
        </a:p>
      </dsp:txBody>
      <dsp:txXfrm>
        <a:off x="0" y="3221675"/>
        <a:ext cx="8229600" cy="81991"/>
      </dsp:txXfrm>
    </dsp:sp>
    <dsp:sp modelId="{97822128-81DD-4546-8D0E-0391A4DB38EE}">
      <dsp:nvSpPr>
        <dsp:cNvPr id="0" name=""/>
        <dsp:cNvSpPr/>
      </dsp:nvSpPr>
      <dsp:spPr>
        <a:xfrm>
          <a:off x="0" y="3305954"/>
          <a:ext cx="8229600" cy="3219388"/>
        </a:xfrm>
        <a:prstGeom prst="roundRect">
          <a:avLst/>
        </a:prstGeom>
        <a:solidFill>
          <a:schemeClr val="accent4">
            <a:shade val="50000"/>
            <a:hueOff val="-209432"/>
            <a:satOff val="-6337"/>
            <a:lumOff val="416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endParaRPr lang="es-PY" sz="2400" b="1" kern="1200" dirty="0" smtClean="0">
            <a:solidFill>
              <a:schemeClr val="tx2"/>
            </a:solidFill>
            <a:effectLst>
              <a:outerShdw blurRad="38100" dist="38100" dir="2700000" algn="tl">
                <a:srgbClr val="000000">
                  <a:alpha val="43137"/>
                </a:srgbClr>
              </a:outerShdw>
            </a:effectLst>
          </a:endParaRPr>
        </a:p>
        <a:p>
          <a:pPr lvl="0" algn="ctr" defTabSz="1066800">
            <a:lnSpc>
              <a:spcPct val="90000"/>
            </a:lnSpc>
            <a:spcBef>
              <a:spcPct val="0"/>
            </a:spcBef>
            <a:spcAft>
              <a:spcPct val="35000"/>
            </a:spcAft>
          </a:pPr>
          <a:r>
            <a:rPr lang="es-PY" sz="2000" b="1" kern="1200" dirty="0" smtClean="0">
              <a:solidFill>
                <a:schemeClr val="tx2"/>
              </a:solidFill>
              <a:effectLst>
                <a:outerShdw blurRad="38100" dist="38100" dir="2700000" algn="tl">
                  <a:srgbClr val="000000">
                    <a:alpha val="43137"/>
                  </a:srgbClr>
                </a:outerShdw>
              </a:effectLst>
            </a:rPr>
            <a:t>  Registro de casos: base única de datos de </a:t>
          </a:r>
        </a:p>
        <a:p>
          <a:pPr lvl="0" algn="ctr" defTabSz="1066800">
            <a:lnSpc>
              <a:spcPct val="90000"/>
            </a:lnSpc>
            <a:spcBef>
              <a:spcPct val="0"/>
            </a:spcBef>
            <a:spcAft>
              <a:spcPct val="35000"/>
            </a:spcAft>
          </a:pPr>
          <a:r>
            <a:rPr lang="es-PY" sz="2000" b="1" kern="1200" dirty="0" smtClean="0">
              <a:solidFill>
                <a:schemeClr val="tx2"/>
              </a:solidFill>
              <a:effectLst>
                <a:outerShdw blurRad="38100" dist="38100" dir="2700000" algn="tl">
                  <a:srgbClr val="000000">
                    <a:alpha val="43137"/>
                  </a:srgbClr>
                </a:outerShdw>
              </a:effectLst>
            </a:rPr>
            <a:t>casos de violencia familiar</a:t>
          </a:r>
        </a:p>
        <a:p>
          <a:pPr lvl="0" algn="ctr" defTabSz="1066800">
            <a:lnSpc>
              <a:spcPct val="90000"/>
            </a:lnSpc>
            <a:spcBef>
              <a:spcPct val="0"/>
            </a:spcBef>
            <a:spcAft>
              <a:spcPct val="35000"/>
            </a:spcAft>
          </a:pPr>
          <a:r>
            <a:rPr lang="es-PY" sz="2000" b="1" kern="1200" dirty="0" smtClean="0">
              <a:solidFill>
                <a:schemeClr val="tx2"/>
              </a:solidFill>
              <a:effectLst>
                <a:outerShdw blurRad="38100" dist="38100" dir="2700000" algn="tl">
                  <a:srgbClr val="000000">
                    <a:alpha val="43137"/>
                  </a:srgbClr>
                </a:outerShdw>
              </a:effectLst>
            </a:rPr>
            <a:t>Investigación  MP- Policía -Coordinación entre MP-Policía</a:t>
          </a:r>
        </a:p>
        <a:p>
          <a:pPr lvl="0" algn="ctr" defTabSz="1066800">
            <a:lnSpc>
              <a:spcPct val="90000"/>
            </a:lnSpc>
            <a:spcBef>
              <a:spcPct val="0"/>
            </a:spcBef>
            <a:spcAft>
              <a:spcPct val="35000"/>
            </a:spcAft>
          </a:pPr>
          <a:r>
            <a:rPr lang="es-PY" sz="2000" b="1" kern="1200" dirty="0" smtClean="0">
              <a:solidFill>
                <a:schemeClr val="tx2"/>
              </a:solidFill>
              <a:effectLst>
                <a:outerShdw blurRad="38100" dist="38100" dir="2700000" algn="tl">
                  <a:srgbClr val="000000">
                    <a:alpha val="43137"/>
                  </a:srgbClr>
                </a:outerShdw>
              </a:effectLst>
            </a:rPr>
            <a:t> Ruta de Actuación</a:t>
          </a:r>
        </a:p>
        <a:p>
          <a:pPr lvl="0" algn="ctr" defTabSz="1066800">
            <a:lnSpc>
              <a:spcPct val="90000"/>
            </a:lnSpc>
            <a:spcBef>
              <a:spcPct val="0"/>
            </a:spcBef>
            <a:spcAft>
              <a:spcPct val="35000"/>
            </a:spcAft>
          </a:pPr>
          <a:r>
            <a:rPr lang="es-PY" sz="2000" b="1" kern="1200" dirty="0" smtClean="0">
              <a:solidFill>
                <a:schemeClr val="tx2"/>
              </a:solidFill>
              <a:effectLst>
                <a:outerShdw blurRad="38100" dist="38100" dir="2700000" algn="tl">
                  <a:srgbClr val="000000">
                    <a:alpha val="43137"/>
                  </a:srgbClr>
                </a:outerShdw>
              </a:effectLst>
            </a:rPr>
            <a:t>Diligencias Forenses en el Lugar de los Hechos</a:t>
          </a:r>
        </a:p>
        <a:p>
          <a:pPr lvl="0" algn="ctr" defTabSz="1066800">
            <a:lnSpc>
              <a:spcPct val="90000"/>
            </a:lnSpc>
            <a:spcBef>
              <a:spcPct val="0"/>
            </a:spcBef>
            <a:spcAft>
              <a:spcPct val="35000"/>
            </a:spcAft>
          </a:pPr>
          <a:r>
            <a:rPr lang="es-MX" sz="2000" b="1" kern="1200" dirty="0" smtClean="0">
              <a:solidFill>
                <a:schemeClr val="tx2"/>
              </a:solidFill>
              <a:effectLst>
                <a:outerShdw blurRad="38100" dist="38100" dir="2700000" algn="tl">
                  <a:srgbClr val="000000">
                    <a:alpha val="43137"/>
                  </a:srgbClr>
                </a:outerShdw>
              </a:effectLst>
            </a:rPr>
            <a:t> Investigación en casos  contra la autonomía sexual</a:t>
          </a:r>
          <a:endParaRPr lang="es-MX" sz="2000" b="1" kern="1200" dirty="0">
            <a:solidFill>
              <a:schemeClr val="tx2"/>
            </a:solidFill>
            <a:effectLst>
              <a:outerShdw blurRad="38100" dist="38100" dir="2700000" algn="tl">
                <a:srgbClr val="000000">
                  <a:alpha val="43137"/>
                </a:srgbClr>
              </a:outerShdw>
            </a:effectLst>
          </a:endParaRPr>
        </a:p>
      </dsp:txBody>
      <dsp:txXfrm>
        <a:off x="0" y="3305954"/>
        <a:ext cx="8229600" cy="321938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5A14AA-81B6-4CD4-88BF-3E2D86DEDFB3}">
      <dsp:nvSpPr>
        <dsp:cNvPr id="0" name=""/>
        <dsp:cNvSpPr/>
      </dsp:nvSpPr>
      <dsp:spPr>
        <a:xfrm>
          <a:off x="0" y="4884559"/>
          <a:ext cx="8229600" cy="801352"/>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s-PY" sz="1800" b="1" kern="1200" dirty="0" smtClean="0">
              <a:solidFill>
                <a:schemeClr val="tx1"/>
              </a:solidFill>
            </a:rPr>
            <a:t>Instructivo General Nº 9/11 del M.P.</a:t>
          </a:r>
          <a:br>
            <a:rPr lang="es-PY" sz="1800" b="1" kern="1200" dirty="0" smtClean="0">
              <a:solidFill>
                <a:schemeClr val="tx1"/>
              </a:solidFill>
            </a:rPr>
          </a:br>
          <a:r>
            <a:rPr lang="es-PY" sz="1800" b="1" kern="1200" baseline="30000" dirty="0" smtClean="0">
              <a:solidFill>
                <a:schemeClr val="tx1"/>
              </a:solidFill>
            </a:rPr>
            <a:t>	</a:t>
          </a:r>
          <a:r>
            <a:rPr lang="es-PY" sz="1800" b="1" kern="1200" dirty="0" smtClean="0">
              <a:solidFill>
                <a:schemeClr val="tx1"/>
              </a:solidFill>
            </a:rPr>
            <a:t> “</a:t>
          </a:r>
          <a:r>
            <a:rPr lang="es-PY" sz="1800" b="1" i="1" kern="1200" dirty="0" smtClean="0">
              <a:solidFill>
                <a:schemeClr val="tx1"/>
              </a:solidFill>
            </a:rPr>
            <a:t>Procedimiento a seguir en la investigación de los hechos punibles de Violencia Familiar y Violencia de Género</a:t>
          </a:r>
          <a:r>
            <a:rPr lang="es-PY" sz="1800" b="1" kern="1200" dirty="0" smtClean="0">
              <a:solidFill>
                <a:schemeClr val="tx1"/>
              </a:solidFill>
            </a:rPr>
            <a:t>” </a:t>
          </a:r>
          <a:endParaRPr lang="es-MX" sz="1800" b="1" kern="1200" dirty="0">
            <a:solidFill>
              <a:schemeClr val="tx1"/>
            </a:solidFill>
          </a:endParaRPr>
        </a:p>
      </dsp:txBody>
      <dsp:txXfrm>
        <a:off x="0" y="4884559"/>
        <a:ext cx="8229600" cy="801352"/>
      </dsp:txXfrm>
    </dsp:sp>
    <dsp:sp modelId="{C52A732D-8D98-4F34-A649-CC9FC73F6787}">
      <dsp:nvSpPr>
        <dsp:cNvPr id="0" name=""/>
        <dsp:cNvSpPr/>
      </dsp:nvSpPr>
      <dsp:spPr>
        <a:xfrm rot="10800000">
          <a:off x="0" y="3664099"/>
          <a:ext cx="8229600" cy="1232480"/>
        </a:xfrm>
        <a:prstGeom prst="upArrowCallout">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s-PY" sz="2500" kern="1200" dirty="0" smtClean="0">
              <a:solidFill>
                <a:schemeClr val="tx1"/>
              </a:solidFill>
            </a:rPr>
            <a:t>Ley </a:t>
          </a:r>
          <a:r>
            <a:rPr lang="es-PY" sz="2500" b="1" kern="1200" dirty="0" smtClean="0">
              <a:solidFill>
                <a:schemeClr val="tx1"/>
              </a:solidFill>
            </a:rPr>
            <a:t>1683/01</a:t>
          </a:r>
          <a:r>
            <a:rPr lang="es-PY" sz="2500" kern="1200" dirty="0" smtClean="0">
              <a:solidFill>
                <a:schemeClr val="tx1"/>
              </a:solidFill>
            </a:rPr>
            <a:t>, ratifica el Protocolo Facultativo  de la </a:t>
          </a:r>
          <a:r>
            <a:rPr lang="es-PY" sz="2500" b="1" kern="1200" dirty="0" smtClean="0">
              <a:solidFill>
                <a:schemeClr val="tx1"/>
              </a:solidFill>
            </a:rPr>
            <a:t>CEDAW</a:t>
          </a:r>
          <a:endParaRPr lang="es-MX" sz="2500" kern="1200" dirty="0">
            <a:solidFill>
              <a:schemeClr val="tx1"/>
            </a:solidFill>
          </a:endParaRPr>
        </a:p>
      </dsp:txBody>
      <dsp:txXfrm rot="10800000">
        <a:off x="0" y="3664099"/>
        <a:ext cx="8229600" cy="1232480"/>
      </dsp:txXfrm>
    </dsp:sp>
    <dsp:sp modelId="{739507E6-B222-4D8C-B5B8-354F806D9A6F}">
      <dsp:nvSpPr>
        <dsp:cNvPr id="0" name=""/>
        <dsp:cNvSpPr/>
      </dsp:nvSpPr>
      <dsp:spPr>
        <a:xfrm rot="10800000">
          <a:off x="0" y="2443639"/>
          <a:ext cx="8229600" cy="1232480"/>
        </a:xfrm>
        <a:prstGeom prst="upArrowCallou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MX" sz="2400" kern="1200" dirty="0" smtClean="0">
              <a:solidFill>
                <a:schemeClr val="tx1"/>
              </a:solidFill>
              <a:effectLst>
                <a:outerShdw blurRad="38100" dist="38100" dir="2700000" algn="tl">
                  <a:srgbClr val="000000">
                    <a:alpha val="43137"/>
                  </a:srgbClr>
                </a:outerShdw>
              </a:effectLst>
            </a:rPr>
            <a:t>Ley 1600/00, contra la violencia doméstica</a:t>
          </a:r>
          <a:endParaRPr lang="es-MX" sz="2400" kern="1200" dirty="0">
            <a:solidFill>
              <a:schemeClr val="tx1"/>
            </a:solidFill>
            <a:effectLst>
              <a:outerShdw blurRad="38100" dist="38100" dir="2700000" algn="tl">
                <a:srgbClr val="000000">
                  <a:alpha val="43137"/>
                </a:srgbClr>
              </a:outerShdw>
            </a:effectLst>
          </a:endParaRPr>
        </a:p>
      </dsp:txBody>
      <dsp:txXfrm rot="10800000">
        <a:off x="0" y="2443639"/>
        <a:ext cx="8229600" cy="1232480"/>
      </dsp:txXfrm>
    </dsp:sp>
    <dsp:sp modelId="{FB981D39-9293-4D25-8262-006CF1C9C850}">
      <dsp:nvSpPr>
        <dsp:cNvPr id="0" name=""/>
        <dsp:cNvSpPr/>
      </dsp:nvSpPr>
      <dsp:spPr>
        <a:xfrm rot="10800000">
          <a:off x="0" y="1223179"/>
          <a:ext cx="8229600" cy="1232480"/>
        </a:xfrm>
        <a:prstGeom prst="upArrowCallout">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PY" sz="2400" kern="1200" dirty="0" smtClean="0">
              <a:solidFill>
                <a:schemeClr val="tx1"/>
              </a:solidFill>
              <a:effectLst>
                <a:outerShdw blurRad="38100" dist="38100" dir="2700000" algn="tl">
                  <a:srgbClr val="000000">
                    <a:alpha val="43137"/>
                  </a:srgbClr>
                </a:outerShdw>
              </a:effectLst>
            </a:rPr>
            <a:t>Ley </a:t>
          </a:r>
          <a:r>
            <a:rPr lang="es-PY" sz="2400" b="1" kern="1200" dirty="0" smtClean="0">
              <a:solidFill>
                <a:schemeClr val="tx1"/>
              </a:solidFill>
              <a:effectLst>
                <a:outerShdw blurRad="38100" dist="38100" dir="2700000" algn="tl">
                  <a:srgbClr val="000000">
                    <a:alpha val="43137"/>
                  </a:srgbClr>
                </a:outerShdw>
              </a:effectLst>
            </a:rPr>
            <a:t>605/95</a:t>
          </a:r>
          <a:r>
            <a:rPr lang="es-PY" sz="2400" kern="1200" dirty="0" smtClean="0">
              <a:solidFill>
                <a:schemeClr val="tx1"/>
              </a:solidFill>
              <a:effectLst>
                <a:outerShdw blurRad="38100" dist="38100" dir="2700000" algn="tl">
                  <a:srgbClr val="000000">
                    <a:alpha val="43137"/>
                  </a:srgbClr>
                </a:outerShdw>
              </a:effectLst>
            </a:rPr>
            <a:t>, que ratifica la  </a:t>
          </a:r>
          <a:r>
            <a:rPr lang="es-PY" sz="2400" b="1" kern="1200" dirty="0" smtClean="0">
              <a:solidFill>
                <a:schemeClr val="tx1"/>
              </a:solidFill>
              <a:effectLst>
                <a:outerShdw blurRad="38100" dist="38100" dir="2700000" algn="tl">
                  <a:srgbClr val="000000">
                    <a:alpha val="43137"/>
                  </a:srgbClr>
                </a:outerShdw>
              </a:effectLst>
            </a:rPr>
            <a:t>Convención de Belém Do Pará</a:t>
          </a:r>
          <a:r>
            <a:rPr lang="es-PY" sz="2400" kern="1200" dirty="0" smtClean="0">
              <a:solidFill>
                <a:schemeClr val="tx1"/>
              </a:solidFill>
              <a:effectLst>
                <a:outerShdw blurRad="38100" dist="38100" dir="2700000" algn="tl">
                  <a:srgbClr val="000000">
                    <a:alpha val="43137"/>
                  </a:srgbClr>
                </a:outerShdw>
              </a:effectLst>
            </a:rPr>
            <a:t> </a:t>
          </a:r>
          <a:endParaRPr lang="es-MX" sz="2400" kern="1200" dirty="0">
            <a:solidFill>
              <a:schemeClr val="tx1"/>
            </a:solidFill>
          </a:endParaRPr>
        </a:p>
      </dsp:txBody>
      <dsp:txXfrm rot="10800000">
        <a:off x="0" y="1223179"/>
        <a:ext cx="8229600" cy="1232480"/>
      </dsp:txXfrm>
    </dsp:sp>
    <dsp:sp modelId="{97FCCEB0-BBFB-419C-8289-9E022281D38A}">
      <dsp:nvSpPr>
        <dsp:cNvPr id="0" name=""/>
        <dsp:cNvSpPr/>
      </dsp:nvSpPr>
      <dsp:spPr>
        <a:xfrm rot="10800000">
          <a:off x="0" y="2719"/>
          <a:ext cx="8229600" cy="1232480"/>
        </a:xfrm>
        <a:prstGeom prst="upArrowCallou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PY" sz="2400" b="1" kern="1200" dirty="0" smtClean="0">
              <a:solidFill>
                <a:schemeClr val="tx1"/>
              </a:solidFill>
              <a:effectLst>
                <a:outerShdw blurRad="38100" dist="38100" dir="2700000" algn="tl">
                  <a:srgbClr val="000000">
                    <a:alpha val="43137"/>
                  </a:srgbClr>
                </a:outerShdw>
              </a:effectLst>
            </a:rPr>
            <a:t>Constitución Nacional,   Artículos  48 y 60</a:t>
          </a:r>
        </a:p>
        <a:p>
          <a:pPr lvl="0" algn="ctr" defTabSz="1066800">
            <a:lnSpc>
              <a:spcPct val="90000"/>
            </a:lnSpc>
            <a:spcBef>
              <a:spcPct val="0"/>
            </a:spcBef>
            <a:spcAft>
              <a:spcPct val="35000"/>
            </a:spcAft>
          </a:pPr>
          <a:r>
            <a:rPr lang="es-PY" sz="2400" b="1" kern="1200" dirty="0" smtClean="0">
              <a:solidFill>
                <a:schemeClr val="tx1"/>
              </a:solidFill>
              <a:effectLst>
                <a:outerShdw blurRad="38100" dist="38100" dir="2700000" algn="tl">
                  <a:srgbClr val="000000">
                    <a:alpha val="43137"/>
                  </a:srgbClr>
                </a:outerShdw>
              </a:effectLst>
            </a:rPr>
            <a:t> Ley 1215/86, que ratifica la CEDAW </a:t>
          </a:r>
          <a:endParaRPr lang="es-MX" sz="2400" b="1" kern="1200" dirty="0">
            <a:solidFill>
              <a:schemeClr val="tx1"/>
            </a:solidFill>
            <a:effectLst>
              <a:outerShdw blurRad="38100" dist="38100" dir="2700000" algn="tl">
                <a:srgbClr val="000000">
                  <a:alpha val="43137"/>
                </a:srgbClr>
              </a:outerShdw>
            </a:effectLst>
          </a:endParaRPr>
        </a:p>
      </dsp:txBody>
      <dsp:txXfrm rot="10800000">
        <a:off x="0" y="2719"/>
        <a:ext cx="8229600" cy="123248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37F088-AA86-4FB0-9B5D-6D206F9FBCA4}">
      <dsp:nvSpPr>
        <dsp:cNvPr id="0" name=""/>
        <dsp:cNvSpPr/>
      </dsp:nvSpPr>
      <dsp:spPr>
        <a:xfrm>
          <a:off x="2614374" y="62517"/>
          <a:ext cx="3000851" cy="3000851"/>
        </a:xfrm>
        <a:prstGeom prst="ellipse">
          <a:avLst/>
        </a:prstGeom>
        <a:solidFill>
          <a:schemeClr val="accent4">
            <a:shade val="80000"/>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r>
            <a:rPr lang="es-MX" sz="1900" b="1" kern="1200" dirty="0" smtClean="0"/>
            <a:t>MANIFESTACIÓN DEL DESEQUILIBRIO DEL PODER ENTRE MUJERES Y HOMBRES</a:t>
          </a:r>
          <a:endParaRPr lang="es-MX" sz="1900" b="1" kern="1200" dirty="0"/>
        </a:p>
      </dsp:txBody>
      <dsp:txXfrm>
        <a:off x="3014487" y="587666"/>
        <a:ext cx="2200624" cy="1350383"/>
      </dsp:txXfrm>
    </dsp:sp>
    <dsp:sp modelId="{1AE4AC78-1636-42B5-AF23-77B8A4C7A452}">
      <dsp:nvSpPr>
        <dsp:cNvPr id="0" name=""/>
        <dsp:cNvSpPr/>
      </dsp:nvSpPr>
      <dsp:spPr>
        <a:xfrm>
          <a:off x="3697181" y="1938049"/>
          <a:ext cx="3000851" cy="3000851"/>
        </a:xfrm>
        <a:prstGeom prst="ellipse">
          <a:avLst/>
        </a:prstGeom>
        <a:solidFill>
          <a:schemeClr val="accent4">
            <a:shade val="80000"/>
            <a:alpha val="50000"/>
            <a:hueOff val="-145170"/>
            <a:satOff val="-4044"/>
            <a:lumOff val="231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MX" sz="2000" b="1" kern="1200" dirty="0" smtClean="0"/>
            <a:t>CONSTITUYE </a:t>
          </a:r>
          <a:r>
            <a:rPr lang="es-MX" sz="1600" b="1" kern="1200" dirty="0" smtClean="0"/>
            <a:t>DISCRIMINACION</a:t>
          </a:r>
        </a:p>
        <a:p>
          <a:pPr lvl="0" algn="ctr" defTabSz="889000">
            <a:lnSpc>
              <a:spcPct val="90000"/>
            </a:lnSpc>
            <a:spcBef>
              <a:spcPct val="0"/>
            </a:spcBef>
            <a:spcAft>
              <a:spcPct val="35000"/>
            </a:spcAft>
          </a:pPr>
          <a:r>
            <a:rPr lang="es-MX" sz="2000" b="1" kern="1200" dirty="0" smtClean="0"/>
            <a:t>INJUSTICIAS Y VIOLENCIA</a:t>
          </a:r>
          <a:endParaRPr lang="es-MX" sz="2000" b="1" kern="1200" dirty="0"/>
        </a:p>
      </dsp:txBody>
      <dsp:txXfrm>
        <a:off x="4614941" y="2713269"/>
        <a:ext cx="1800510" cy="1650468"/>
      </dsp:txXfrm>
    </dsp:sp>
    <dsp:sp modelId="{BBD1CF31-96B8-40C7-978F-8ED6E8036AC9}">
      <dsp:nvSpPr>
        <dsp:cNvPr id="0" name=""/>
        <dsp:cNvSpPr/>
      </dsp:nvSpPr>
      <dsp:spPr>
        <a:xfrm>
          <a:off x="1531567" y="1938049"/>
          <a:ext cx="3000851" cy="3000851"/>
        </a:xfrm>
        <a:prstGeom prst="ellipse">
          <a:avLst/>
        </a:prstGeom>
        <a:solidFill>
          <a:schemeClr val="accent4">
            <a:shade val="80000"/>
            <a:alpha val="50000"/>
            <a:hueOff val="-145170"/>
            <a:satOff val="-4044"/>
            <a:lumOff val="231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MX" sz="2000" b="1" kern="1200" dirty="0" smtClean="0"/>
            <a:t>DESIGUAL EJERCICIO Y GOCE DE DH</a:t>
          </a:r>
          <a:endParaRPr lang="es-MX" sz="2000" b="1" kern="1200" dirty="0"/>
        </a:p>
      </dsp:txBody>
      <dsp:txXfrm>
        <a:off x="1814147" y="2713269"/>
        <a:ext cx="1800510" cy="165046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1FB876-93D3-4452-AF89-F56878A09A8B}">
      <dsp:nvSpPr>
        <dsp:cNvPr id="0" name=""/>
        <dsp:cNvSpPr/>
      </dsp:nvSpPr>
      <dsp:spPr>
        <a:xfrm>
          <a:off x="514831" y="0"/>
          <a:ext cx="5834760" cy="4064000"/>
        </a:xfrm>
        <a:prstGeom prst="rightArrow">
          <a:avLst/>
        </a:prstGeom>
        <a:gradFill rotWithShape="0">
          <a:gsLst>
            <a:gs pos="0">
              <a:schemeClr val="dk2">
                <a:tint val="40000"/>
                <a:hueOff val="0"/>
                <a:satOff val="0"/>
                <a:lumOff val="0"/>
                <a:alphaOff val="0"/>
                <a:shade val="51000"/>
                <a:satMod val="130000"/>
              </a:schemeClr>
            </a:gs>
            <a:gs pos="80000">
              <a:schemeClr val="dk2">
                <a:tint val="40000"/>
                <a:hueOff val="0"/>
                <a:satOff val="0"/>
                <a:lumOff val="0"/>
                <a:alphaOff val="0"/>
                <a:shade val="93000"/>
                <a:satMod val="130000"/>
              </a:schemeClr>
            </a:gs>
            <a:gs pos="100000">
              <a:schemeClr val="dk2">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FBE5EBBD-EC73-4B63-B317-F7A02FC6EBB8}">
      <dsp:nvSpPr>
        <dsp:cNvPr id="0" name=""/>
        <dsp:cNvSpPr/>
      </dsp:nvSpPr>
      <dsp:spPr>
        <a:xfrm>
          <a:off x="727" y="1219199"/>
          <a:ext cx="2191460" cy="1625600"/>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MX" sz="2100" kern="1200" dirty="0" smtClean="0"/>
            <a:t>Herramientas</a:t>
          </a:r>
        </a:p>
        <a:p>
          <a:pPr lvl="0" algn="ctr" defTabSz="933450">
            <a:lnSpc>
              <a:spcPct val="90000"/>
            </a:lnSpc>
            <a:spcBef>
              <a:spcPct val="0"/>
            </a:spcBef>
            <a:spcAft>
              <a:spcPct val="35000"/>
            </a:spcAft>
          </a:pPr>
          <a:r>
            <a:rPr lang="es-MX" sz="2100" kern="1200" dirty="0" err="1" smtClean="0"/>
            <a:t>cognocitivas</a:t>
          </a:r>
          <a:endParaRPr lang="es-MX" sz="2100" kern="1200" dirty="0"/>
        </a:p>
      </dsp:txBody>
      <dsp:txXfrm>
        <a:off x="727" y="1219199"/>
        <a:ext cx="2191460" cy="1625600"/>
      </dsp:txXfrm>
    </dsp:sp>
    <dsp:sp modelId="{022679C2-2A2D-4BB9-AE51-54CB50C07B8F}">
      <dsp:nvSpPr>
        <dsp:cNvPr id="0" name=""/>
        <dsp:cNvSpPr/>
      </dsp:nvSpPr>
      <dsp:spPr>
        <a:xfrm>
          <a:off x="2336481" y="1219199"/>
          <a:ext cx="2191460" cy="1625600"/>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PY" sz="2100" kern="1200" dirty="0" smtClean="0"/>
            <a:t>Principios de actuación </a:t>
          </a:r>
          <a:endParaRPr lang="es-MX" sz="2100" kern="1200" dirty="0"/>
        </a:p>
      </dsp:txBody>
      <dsp:txXfrm>
        <a:off x="2336481" y="1219199"/>
        <a:ext cx="2191460" cy="1625600"/>
      </dsp:txXfrm>
    </dsp:sp>
    <dsp:sp modelId="{72045D73-A102-4D9D-92CC-DC50BA6E5459}">
      <dsp:nvSpPr>
        <dsp:cNvPr id="0" name=""/>
        <dsp:cNvSpPr/>
      </dsp:nvSpPr>
      <dsp:spPr>
        <a:xfrm>
          <a:off x="4672235" y="1219199"/>
          <a:ext cx="2191460" cy="1625600"/>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MX" sz="2100" kern="1200" dirty="0" smtClean="0"/>
            <a:t>Coordinación interinstitucional</a:t>
          </a:r>
          <a:endParaRPr lang="es-MX" sz="2100" kern="1200" dirty="0"/>
        </a:p>
      </dsp:txBody>
      <dsp:txXfrm>
        <a:off x="4672235" y="1219199"/>
        <a:ext cx="2191460" cy="16256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CAD70DD-E0CC-4B6C-95C7-76B448BF1A33}" type="datetimeFigureOut">
              <a:rPr lang="es-MX" smtClean="0"/>
              <a:pPr/>
              <a:t>30/11/2014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60257E1-F821-425C-8EFD-DD4512B40332}"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AD70DD-E0CC-4B6C-95C7-76B448BF1A33}" type="datetimeFigureOut">
              <a:rPr lang="es-MX" smtClean="0"/>
              <a:pPr/>
              <a:t>30/11/2014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0257E1-F821-425C-8EFD-DD4512B40332}"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611560" y="1700808"/>
            <a:ext cx="7992888" cy="3672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1 Título"/>
          <p:cNvSpPr>
            <a:spLocks noGrp="1"/>
          </p:cNvSpPr>
          <p:nvPr>
            <p:ph type="ctrTitle"/>
          </p:nvPr>
        </p:nvSpPr>
        <p:spPr/>
        <p:txBody>
          <a:bodyPr>
            <a:normAutofit fontScale="90000"/>
          </a:bodyPr>
          <a:lstStyle/>
          <a:p>
            <a:r>
              <a:rPr lang="es-PY" sz="3100" b="1" dirty="0" smtClean="0"/>
              <a:t/>
            </a:r>
            <a:br>
              <a:rPr lang="es-PY" sz="3100" b="1" dirty="0" smtClean="0"/>
            </a:br>
            <a:r>
              <a:rPr lang="es-PY" sz="3100" b="1" dirty="0"/>
              <a:t/>
            </a:r>
            <a:br>
              <a:rPr lang="es-PY" sz="3100" b="1" dirty="0"/>
            </a:br>
            <a:r>
              <a:rPr lang="es-PY" sz="3100" b="1" dirty="0" smtClean="0"/>
              <a:t/>
            </a:r>
            <a:br>
              <a:rPr lang="es-PY" sz="3100" b="1" dirty="0" smtClean="0"/>
            </a:br>
            <a:r>
              <a:rPr lang="es-PY" sz="3100" b="1" dirty="0"/>
              <a:t/>
            </a:r>
            <a:br>
              <a:rPr lang="es-PY" sz="3100" b="1" dirty="0"/>
            </a:br>
            <a:r>
              <a:rPr lang="es-PY" sz="31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PROTOCOLO</a:t>
            </a:r>
            <a:r>
              <a:rPr lang="es-PY" sz="31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PY" sz="31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PARA LA INVESTIGACIÓN DE LA VIOLENCIA CONTRA LA MUJER EN EL ÁMBITO FAMILIAR, DESDE UNA PERSPECTIVA DE GÉNERO; DEL MINISTERIO PÚBLICO EN COORDINACION CON EL MINISTERIO DEL INTERIOR, LA POLICÍA NACIONAL Y EL MINISTERIO DE LA </a:t>
            </a:r>
            <a:r>
              <a:rPr lang="es-PY" sz="31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MUJER</a:t>
            </a:r>
            <a:r>
              <a:rPr lang="es-MX" dirty="0"/>
              <a:t/>
            </a:r>
            <a:br>
              <a:rPr lang="es-MX" dirty="0"/>
            </a:br>
            <a:endParaRPr lang="es-MX" dirty="0"/>
          </a:p>
        </p:txBody>
      </p:sp>
      <p:sp>
        <p:nvSpPr>
          <p:cNvPr id="3" name="2 Subtítulo"/>
          <p:cNvSpPr>
            <a:spLocks noGrp="1"/>
          </p:cNvSpPr>
          <p:nvPr>
            <p:ph type="subTitle" idx="1"/>
          </p:nvPr>
        </p:nvSpPr>
        <p:spPr/>
        <p:txBody>
          <a:bodyPr/>
          <a:lstStyle/>
          <a:p>
            <a:endParaRPr lang="es-MX" dirty="0"/>
          </a:p>
        </p:txBody>
      </p:sp>
      <p:pic>
        <p:nvPicPr>
          <p:cNvPr id="1026" name="Picture 2" descr="logo_new_3"/>
          <p:cNvPicPr>
            <a:picLocks noChangeAspect="1" noChangeArrowheads="1"/>
          </p:cNvPicPr>
          <p:nvPr/>
        </p:nvPicPr>
        <p:blipFill>
          <a:blip r:embed="rId2" cstate="print"/>
          <a:srcRect/>
          <a:stretch>
            <a:fillRect/>
          </a:stretch>
        </p:blipFill>
        <p:spPr bwMode="auto">
          <a:xfrm>
            <a:off x="6876256" y="601662"/>
            <a:ext cx="1584176" cy="667097"/>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467544" y="449262"/>
            <a:ext cx="1656184" cy="819497"/>
          </a:xfrm>
          <a:prstGeom prst="rect">
            <a:avLst/>
          </a:prstGeom>
          <a:solidFill>
            <a:srgbClr val="FFFFFF"/>
          </a:solidFill>
          <a:ln w="9525">
            <a:noFill/>
            <a:miter lim="800000"/>
            <a:headEnd/>
            <a:tailEnd/>
          </a:ln>
        </p:spPr>
      </p:pic>
      <p:pic>
        <p:nvPicPr>
          <p:cNvPr id="1028" name="Picture 4" descr="interior"/>
          <p:cNvPicPr>
            <a:picLocks noChangeAspect="1" noChangeArrowheads="1"/>
          </p:cNvPicPr>
          <p:nvPr/>
        </p:nvPicPr>
        <p:blipFill>
          <a:blip r:embed="rId4" cstate="print"/>
          <a:srcRect/>
          <a:stretch>
            <a:fillRect/>
          </a:stretch>
        </p:blipFill>
        <p:spPr bwMode="auto">
          <a:xfrm>
            <a:off x="2267744" y="476672"/>
            <a:ext cx="1584176" cy="720080"/>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3995936" y="457200"/>
            <a:ext cx="1656184" cy="883568"/>
          </a:xfrm>
          <a:prstGeom prst="rect">
            <a:avLst/>
          </a:prstGeom>
          <a:noFill/>
          <a:ln w="9525">
            <a:noFill/>
            <a:miter lim="800000"/>
            <a:headEnd/>
            <a:tailEnd/>
          </a:ln>
        </p:spPr>
      </p:pic>
      <p:pic>
        <p:nvPicPr>
          <p:cNvPr id="1030" name="Picture 6"/>
          <p:cNvPicPr>
            <a:picLocks noChangeAspect="1" noChangeArrowheads="1"/>
          </p:cNvPicPr>
          <p:nvPr/>
        </p:nvPicPr>
        <p:blipFill>
          <a:blip r:embed="rId6" cstate="print"/>
          <a:srcRect/>
          <a:stretch>
            <a:fillRect/>
          </a:stretch>
        </p:blipFill>
        <p:spPr bwMode="auto">
          <a:xfrm>
            <a:off x="5724129" y="457200"/>
            <a:ext cx="936104" cy="883568"/>
          </a:xfrm>
          <a:prstGeom prst="rect">
            <a:avLst/>
          </a:prstGeom>
          <a:solidFill>
            <a:srgbClr val="FFFFFF"/>
          </a:solidFill>
          <a:ln w="9525">
            <a:noFill/>
            <a:miter lim="800000"/>
            <a:headEnd/>
            <a:tailEnd/>
          </a:ln>
        </p:spPr>
      </p:pic>
      <p:sp>
        <p:nvSpPr>
          <p:cNvPr id="10" name="9 Rectángulo"/>
          <p:cNvSpPr/>
          <p:nvPr/>
        </p:nvSpPr>
        <p:spPr>
          <a:xfrm>
            <a:off x="611560" y="5373216"/>
            <a:ext cx="7992888" cy="57606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REPÚBLICA   DEL   PARAGUAY</a:t>
            </a:r>
            <a:endPar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10 Rectángulo"/>
          <p:cNvSpPr/>
          <p:nvPr/>
        </p:nvSpPr>
        <p:spPr>
          <a:xfrm>
            <a:off x="611560" y="5229200"/>
            <a:ext cx="7992888" cy="28803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PROTOCOLO          </a:t>
            </a:r>
            <a:r>
              <a:rPr lang="es-MX" dirty="0" smtClean="0"/>
              <a:t>OBJETIVOS</a:t>
            </a:r>
            <a:r>
              <a:rPr lang="es-MX" dirty="0" smtClean="0"/>
              <a:t>:</a:t>
            </a:r>
            <a:endParaRPr lang="es-MX" dirty="0"/>
          </a:p>
        </p:txBody>
      </p:sp>
      <p:sp>
        <p:nvSpPr>
          <p:cNvPr id="3" name="2 Marcador de contenido"/>
          <p:cNvSpPr>
            <a:spLocks noGrp="1"/>
          </p:cNvSpPr>
          <p:nvPr>
            <p:ph idx="1"/>
          </p:nvPr>
        </p:nvSpPr>
        <p:spPr>
          <a:xfrm>
            <a:off x="457200" y="404665"/>
            <a:ext cx="8229600" cy="2304256"/>
          </a:xfrm>
        </p:spPr>
        <p:txBody>
          <a:bodyPr>
            <a:normAutofit/>
          </a:bodyPr>
          <a:lstStyle/>
          <a:p>
            <a:pPr>
              <a:buNone/>
            </a:pPr>
            <a:r>
              <a:rPr lang="es-PY" dirty="0" smtClean="0"/>
              <a:t> </a:t>
            </a:r>
          </a:p>
          <a:p>
            <a:pPr>
              <a:buNone/>
            </a:pPr>
            <a:endParaRPr lang="es-PY" dirty="0" smtClean="0"/>
          </a:p>
          <a:p>
            <a:pPr>
              <a:buNone/>
            </a:pPr>
            <a:endParaRPr lang="es-PY" dirty="0" smtClean="0"/>
          </a:p>
          <a:p>
            <a:endParaRPr lang="es-PY" dirty="0" smtClean="0"/>
          </a:p>
          <a:p>
            <a:pPr>
              <a:buNone/>
            </a:pPr>
            <a:endParaRPr lang="es-MX" dirty="0"/>
          </a:p>
          <a:p>
            <a:endParaRPr lang="es-MX" dirty="0"/>
          </a:p>
        </p:txBody>
      </p:sp>
      <p:sp>
        <p:nvSpPr>
          <p:cNvPr id="4" name="3 Flecha derecha"/>
          <p:cNvSpPr/>
          <p:nvPr/>
        </p:nvSpPr>
        <p:spPr>
          <a:xfrm>
            <a:off x="4211960" y="620688"/>
            <a:ext cx="576064" cy="504056"/>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s-MX"/>
          </a:p>
        </p:txBody>
      </p:sp>
      <p:graphicFrame>
        <p:nvGraphicFramePr>
          <p:cNvPr id="5" name="4 Diagrama"/>
          <p:cNvGraphicFramePr/>
          <p:nvPr/>
        </p:nvGraphicFramePr>
        <p:xfrm>
          <a:off x="755576" y="1397000"/>
          <a:ext cx="686442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476672"/>
            <a:ext cx="8229600" cy="5904656"/>
          </a:xfrm>
        </p:spPr>
        <p:txBody>
          <a:bodyPr>
            <a:normAutofit fontScale="85000" lnSpcReduction="20000"/>
          </a:bodyPr>
          <a:lstStyle/>
          <a:p>
            <a:r>
              <a:rPr lang="es-PY" b="1" dirty="0" smtClean="0"/>
              <a:t>Incorporar </a:t>
            </a:r>
            <a:r>
              <a:rPr lang="es-PY" b="1" dirty="0"/>
              <a:t>la perspectiva de género y el principio de igualdad entre mujeres y hombres en la investigación, protección y seguridad de las mujeres y sus hijas e hijos víctimas de la violencia ejercida en los </a:t>
            </a:r>
            <a:r>
              <a:rPr lang="es-PY" b="1" dirty="0" smtClean="0"/>
              <a:t>hogares</a:t>
            </a:r>
          </a:p>
          <a:p>
            <a:r>
              <a:rPr lang="es-PY" dirty="0" smtClean="0"/>
              <a:t>Aplicable </a:t>
            </a:r>
            <a:r>
              <a:rPr lang="es-PY" dirty="0"/>
              <a:t>a </a:t>
            </a:r>
            <a:r>
              <a:rPr lang="es-PY" dirty="0" smtClean="0"/>
              <a:t>l</a:t>
            </a:r>
            <a:r>
              <a:rPr lang="es-PY" dirty="0" smtClean="0"/>
              <a:t>a investigación de </a:t>
            </a:r>
            <a:r>
              <a:rPr lang="es-PY" dirty="0"/>
              <a:t>hechos punibles </a:t>
            </a:r>
            <a:r>
              <a:rPr lang="es-PY" dirty="0" smtClean="0"/>
              <a:t>q</a:t>
            </a:r>
            <a:r>
              <a:rPr lang="es-PY" dirty="0" smtClean="0"/>
              <a:t>ue </a:t>
            </a:r>
            <a:r>
              <a:rPr lang="es-PY" dirty="0"/>
              <a:t>atenten contra la vida, la integridad física, autonomía sexual </a:t>
            </a:r>
            <a:r>
              <a:rPr lang="es-PY" dirty="0" smtClean="0"/>
              <a:t> de las mujeres, </a:t>
            </a:r>
            <a:r>
              <a:rPr lang="es-PY" dirty="0"/>
              <a:t>así como, en la atención y protección a las </a:t>
            </a:r>
            <a:r>
              <a:rPr lang="es-PY" dirty="0" smtClean="0"/>
              <a:t>víctimas</a:t>
            </a:r>
          </a:p>
          <a:p>
            <a:r>
              <a:rPr lang="es-PY" b="1" dirty="0"/>
              <a:t>G</a:t>
            </a:r>
            <a:r>
              <a:rPr lang="es-PY" b="1" dirty="0" smtClean="0"/>
              <a:t>uía </a:t>
            </a:r>
            <a:r>
              <a:rPr lang="es-PY" b="1" dirty="0"/>
              <a:t>de criterios y prácticas unificadas de investigación para el Ministerio Público en coordinación con la Policía </a:t>
            </a:r>
            <a:r>
              <a:rPr lang="es-PY" b="1" dirty="0" smtClean="0"/>
              <a:t>Nacional</a:t>
            </a:r>
          </a:p>
          <a:p>
            <a:r>
              <a:rPr lang="es-PY" dirty="0"/>
              <a:t>S</a:t>
            </a:r>
            <a:r>
              <a:rPr lang="es-PY" dirty="0" smtClean="0"/>
              <a:t>ensibilización</a:t>
            </a:r>
            <a:r>
              <a:rPr lang="es-PY" dirty="0"/>
              <a:t>, prevención y sanción de la violencia </a:t>
            </a:r>
            <a:r>
              <a:rPr lang="es-PY" dirty="0" smtClean="0"/>
              <a:t>familiar</a:t>
            </a:r>
            <a:endParaRPr lang="es-PY" dirty="0" smtClean="0"/>
          </a:p>
          <a:p>
            <a:r>
              <a:rPr lang="es-PY" dirty="0" smtClean="0"/>
              <a:t>Promover </a:t>
            </a:r>
            <a:r>
              <a:rPr lang="es-PY" dirty="0"/>
              <a:t>la formación del talento humano, para incorporar principios de igualdad sustantiva </a:t>
            </a:r>
            <a:r>
              <a:rPr lang="es-PY" dirty="0" smtClean="0"/>
              <a:t> </a:t>
            </a:r>
            <a:r>
              <a:rPr lang="es-PY" dirty="0"/>
              <a:t>y la debida diligencia en sus </a:t>
            </a:r>
            <a:r>
              <a:rPr lang="es-PY" dirty="0" smtClean="0"/>
              <a:t>actuaciones</a:t>
            </a:r>
            <a:endParaRPr lang="es-MX"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683568" y="5229200"/>
            <a:ext cx="7920880" cy="864096"/>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s-MX"/>
          </a:p>
        </p:txBody>
      </p:sp>
      <p:sp>
        <p:nvSpPr>
          <p:cNvPr id="5" name="4 Rectángulo"/>
          <p:cNvSpPr/>
          <p:nvPr/>
        </p:nvSpPr>
        <p:spPr>
          <a:xfrm>
            <a:off x="683568" y="2996952"/>
            <a:ext cx="7920880" cy="201622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s-MX"/>
          </a:p>
        </p:txBody>
      </p:sp>
      <p:sp>
        <p:nvSpPr>
          <p:cNvPr id="4" name="3 Rectángulo"/>
          <p:cNvSpPr/>
          <p:nvPr/>
        </p:nvSpPr>
        <p:spPr>
          <a:xfrm>
            <a:off x="683568" y="1628800"/>
            <a:ext cx="7920880" cy="122413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s-MX"/>
          </a:p>
        </p:txBody>
      </p:sp>
      <p:sp>
        <p:nvSpPr>
          <p:cNvPr id="2" name="1 Título"/>
          <p:cNvSpPr>
            <a:spLocks noGrp="1"/>
          </p:cNvSpPr>
          <p:nvPr>
            <p:ph type="title"/>
          </p:nvPr>
        </p:nvSpPr>
        <p:spPr/>
        <p:txBody>
          <a:bodyPr>
            <a:normAutofit fontScale="90000"/>
          </a:bodyPr>
          <a:lstStyle/>
          <a:p>
            <a:r>
              <a:rPr lang="es-PY" dirty="0" smtClean="0"/>
              <a:t>CONCEPTO DE GÉNERO </a:t>
            </a:r>
            <a:br>
              <a:rPr lang="es-PY" dirty="0" smtClean="0"/>
            </a:br>
            <a:r>
              <a:rPr lang="es-PY" dirty="0" smtClean="0"/>
              <a:t>COMO CATEGORÍA DE ANÁLISIS</a:t>
            </a:r>
            <a:endParaRPr lang="es-MX" dirty="0"/>
          </a:p>
        </p:txBody>
      </p:sp>
      <p:sp>
        <p:nvSpPr>
          <p:cNvPr id="3" name="2 Marcador de contenido"/>
          <p:cNvSpPr>
            <a:spLocks noGrp="1"/>
          </p:cNvSpPr>
          <p:nvPr>
            <p:ph idx="1"/>
          </p:nvPr>
        </p:nvSpPr>
        <p:spPr/>
        <p:txBody>
          <a:bodyPr>
            <a:normAutofit fontScale="92500" lnSpcReduction="10000"/>
          </a:bodyPr>
          <a:lstStyle/>
          <a:p>
            <a:r>
              <a:rPr lang="es-PY" dirty="0" smtClean="0"/>
              <a:t>permite </a:t>
            </a:r>
            <a:r>
              <a:rPr lang="es-PY" dirty="0"/>
              <a:t>visibilizar la </a:t>
            </a:r>
            <a:r>
              <a:rPr lang="es-PY" dirty="0">
                <a:effectLst>
                  <a:outerShdw blurRad="38100" dist="38100" dir="2700000" algn="tl">
                    <a:srgbClr val="000000">
                      <a:alpha val="43137"/>
                    </a:srgbClr>
                  </a:outerShdw>
                </a:effectLst>
              </a:rPr>
              <a:t>asignación social diferenciada</a:t>
            </a:r>
            <a:r>
              <a:rPr lang="es-PY" dirty="0"/>
              <a:t> de roles y tareas a cada uno de los sexos, </a:t>
            </a:r>
            <a:endParaRPr lang="es-PY" dirty="0" smtClean="0"/>
          </a:p>
          <a:p>
            <a:r>
              <a:rPr lang="es-PY" dirty="0" smtClean="0"/>
              <a:t>evidenciando </a:t>
            </a:r>
            <a:r>
              <a:rPr lang="es-PY" dirty="0">
                <a:effectLst>
                  <a:outerShdw blurRad="38100" dist="38100" dir="2700000" algn="tl">
                    <a:srgbClr val="000000">
                      <a:alpha val="43137"/>
                    </a:srgbClr>
                  </a:outerShdw>
                </a:effectLst>
              </a:rPr>
              <a:t>relaciones de poder </a:t>
            </a:r>
            <a:r>
              <a:rPr lang="es-PY" dirty="0" smtClean="0">
                <a:effectLst>
                  <a:outerShdw blurRad="38100" dist="38100" dir="2700000" algn="tl">
                    <a:srgbClr val="000000">
                      <a:alpha val="43137"/>
                    </a:srgbClr>
                  </a:outerShdw>
                </a:effectLst>
              </a:rPr>
              <a:t> </a:t>
            </a:r>
            <a:r>
              <a:rPr lang="es-PY" dirty="0">
                <a:effectLst>
                  <a:outerShdw blurRad="38100" dist="38100" dir="2700000" algn="tl">
                    <a:srgbClr val="000000">
                      <a:alpha val="43137"/>
                    </a:srgbClr>
                  </a:outerShdw>
                </a:effectLst>
              </a:rPr>
              <a:t>asimétricas </a:t>
            </a:r>
            <a:r>
              <a:rPr lang="es-PY" dirty="0"/>
              <a:t>originadas por las diferencias en los atributos, expectativas, identidades, características y </a:t>
            </a:r>
            <a:r>
              <a:rPr lang="es-PY" dirty="0" smtClean="0"/>
              <a:t>conductas </a:t>
            </a:r>
            <a:r>
              <a:rPr lang="es-PY" dirty="0"/>
              <a:t>atribuidas social y </a:t>
            </a:r>
            <a:r>
              <a:rPr lang="es-PY" dirty="0" smtClean="0"/>
              <a:t>culturalmente</a:t>
            </a:r>
          </a:p>
          <a:p>
            <a:endParaRPr lang="es-PY" dirty="0" smtClean="0"/>
          </a:p>
          <a:p>
            <a:r>
              <a:rPr lang="es-PY" dirty="0" smtClean="0"/>
              <a:t>que </a:t>
            </a:r>
            <a:r>
              <a:rPr lang="es-PY" dirty="0">
                <a:effectLst>
                  <a:outerShdw blurRad="38100" dist="38100" dir="2700000" algn="tl">
                    <a:srgbClr val="000000">
                      <a:alpha val="43137"/>
                    </a:srgbClr>
                  </a:outerShdw>
                </a:effectLst>
              </a:rPr>
              <a:t>generan discriminación y se manifiestan en violencia</a:t>
            </a:r>
            <a:endParaRPr lang="es-MX"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inta perforada"/>
          <p:cNvSpPr/>
          <p:nvPr/>
        </p:nvSpPr>
        <p:spPr>
          <a:xfrm>
            <a:off x="395536" y="260648"/>
            <a:ext cx="8136904" cy="151216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1 Título"/>
          <p:cNvSpPr>
            <a:spLocks noGrp="1"/>
          </p:cNvSpPr>
          <p:nvPr>
            <p:ph type="title"/>
          </p:nvPr>
        </p:nvSpPr>
        <p:spPr/>
        <p:txBody>
          <a:bodyPr>
            <a:normAutofit fontScale="90000"/>
          </a:bodyPr>
          <a:lstStyle/>
          <a:p>
            <a:r>
              <a:rPr lang="es-MX" dirty="0" smtClean="0"/>
              <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r>
              <a:rPr lang="es-MX" b="1" dirty="0" smtClean="0">
                <a:solidFill>
                  <a:srgbClr val="FFFF00"/>
                </a:solidFill>
                <a:effectLst>
                  <a:outerShdw blurRad="38100" dist="38100" dir="2700000" algn="tl">
                    <a:srgbClr val="000000">
                      <a:alpha val="43137"/>
                    </a:srgbClr>
                  </a:outerShdw>
                </a:effectLst>
              </a:rPr>
              <a:t>¿¿QUE SIGNIFICA??</a:t>
            </a:r>
            <a:r>
              <a:rPr lang="es-MX" dirty="0" smtClean="0"/>
              <a:t/>
            </a:r>
            <a:br>
              <a:rPr lang="es-MX" dirty="0" smtClean="0"/>
            </a:br>
            <a:r>
              <a:rPr lang="es-MX" dirty="0" smtClean="0"/>
              <a:t/>
            </a:r>
            <a:br>
              <a:rPr lang="es-MX" dirty="0" smtClean="0"/>
            </a:br>
            <a:r>
              <a:rPr lang="es-MX" dirty="0" smtClean="0"/>
              <a:t>LAS </a:t>
            </a:r>
            <a:r>
              <a:rPr lang="es-MX" dirty="0" smtClean="0"/>
              <a:t>Y LOS OPERADORES DEL SISTEMA DE </a:t>
            </a:r>
            <a:r>
              <a:rPr lang="es-MX" dirty="0" smtClean="0"/>
              <a:t>JUSTICIA</a:t>
            </a:r>
            <a:br>
              <a:rPr lang="es-MX" dirty="0" smtClean="0"/>
            </a:br>
            <a:endParaRPr lang="es-MX" dirty="0"/>
          </a:p>
        </p:txBody>
      </p:sp>
      <p:sp>
        <p:nvSpPr>
          <p:cNvPr id="3" name="2 Marcador de contenido"/>
          <p:cNvSpPr>
            <a:spLocks noGrp="1"/>
          </p:cNvSpPr>
          <p:nvPr>
            <p:ph idx="1"/>
          </p:nvPr>
        </p:nvSpPr>
        <p:spPr/>
        <p:txBody>
          <a:bodyPr/>
          <a:lstStyle/>
          <a:p>
            <a:pPr>
              <a:buNone/>
            </a:pPr>
            <a:endParaRPr lang="es-PY" dirty="0" smtClean="0"/>
          </a:p>
          <a:p>
            <a:pPr>
              <a:buNone/>
            </a:pPr>
            <a:endParaRPr lang="es-PY" dirty="0" smtClean="0"/>
          </a:p>
          <a:p>
            <a:pPr>
              <a:buNone/>
            </a:pPr>
            <a:endParaRPr lang="es-PY" dirty="0" smtClean="0"/>
          </a:p>
          <a:p>
            <a:pPr>
              <a:buNone/>
            </a:pPr>
            <a:r>
              <a:rPr lang="es-PY" dirty="0" smtClean="0"/>
              <a:t>Contribuyen </a:t>
            </a:r>
            <a:r>
              <a:rPr lang="es-PY" dirty="0"/>
              <a:t>a remover aquellas estructuras y patrones de poder o dominación que someten a las mujeres a distintas formas de violencia, incluso la muerte, en el marco de sus relaciones de afectividad y de familia</a:t>
            </a:r>
            <a:endParaRPr lang="es-MX"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332656"/>
            <a:ext cx="9144000" cy="79208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
        <p:nvSpPr>
          <p:cNvPr id="2" name="1 Título"/>
          <p:cNvSpPr>
            <a:spLocks noGrp="1"/>
          </p:cNvSpPr>
          <p:nvPr>
            <p:ph type="title"/>
          </p:nvPr>
        </p:nvSpPr>
        <p:spPr/>
        <p:txBody>
          <a:bodyPr>
            <a:normAutofit fontScale="90000"/>
          </a:bodyPr>
          <a:lstStyle/>
          <a:p>
            <a:r>
              <a:rPr lang="es-MX" b="1" dirty="0" smtClean="0">
                <a:solidFill>
                  <a:srgbClr val="FFFF00"/>
                </a:solidFill>
                <a:effectLst>
                  <a:outerShdw blurRad="38100" dist="38100" dir="2700000" algn="tl">
                    <a:srgbClr val="000000">
                      <a:alpha val="43137"/>
                    </a:srgbClr>
                  </a:outerShdw>
                </a:effectLst>
              </a:rPr>
              <a:t>Criterios básicos para la Investigación </a:t>
            </a:r>
            <a:endParaRPr lang="es-MX" b="1" dirty="0">
              <a:solidFill>
                <a:srgbClr val="FFFF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57200" y="1124744"/>
            <a:ext cx="8229600" cy="5001419"/>
          </a:xfrm>
        </p:spPr>
        <p:txBody>
          <a:bodyPr>
            <a:normAutofit fontScale="70000" lnSpcReduction="20000"/>
          </a:bodyPr>
          <a:lstStyle/>
          <a:p>
            <a:r>
              <a:rPr lang="es-PY" b="1" dirty="0" smtClean="0"/>
              <a:t>Poner a </a:t>
            </a:r>
            <a:r>
              <a:rPr lang="es-PY" b="1" dirty="0"/>
              <a:t>las mujeres, niñas y adolescentes víctimas en el centro de la investigación</a:t>
            </a:r>
            <a:r>
              <a:rPr lang="es-PY" b="1" dirty="0" smtClean="0"/>
              <a:t>.</a:t>
            </a:r>
          </a:p>
          <a:p>
            <a:endParaRPr lang="es-PY" b="1" dirty="0" smtClean="0"/>
          </a:p>
          <a:p>
            <a:r>
              <a:rPr lang="es-PY" b="1" dirty="0" smtClean="0"/>
              <a:t>Facilitar </a:t>
            </a:r>
            <a:r>
              <a:rPr lang="es-PY" b="1" dirty="0"/>
              <a:t>la presencia y participación de las víctimas en todas las fases de la investigación y el proceso </a:t>
            </a:r>
            <a:r>
              <a:rPr lang="es-PY" b="1" dirty="0" smtClean="0"/>
              <a:t>penal</a:t>
            </a:r>
          </a:p>
          <a:p>
            <a:endParaRPr lang="es-MX" dirty="0"/>
          </a:p>
          <a:p>
            <a:r>
              <a:rPr lang="es-PY" b="1" dirty="0" smtClean="0"/>
              <a:t>Recurrir </a:t>
            </a:r>
            <a:r>
              <a:rPr lang="es-PY" b="1" dirty="0"/>
              <a:t>a las técnicas </a:t>
            </a:r>
            <a:r>
              <a:rPr lang="es-PY" b="1" dirty="0" smtClean="0"/>
              <a:t>investigativas (contexto de violencia)</a:t>
            </a:r>
          </a:p>
          <a:p>
            <a:r>
              <a:rPr lang="es-PY" b="1" dirty="0" smtClean="0"/>
              <a:t>Actuar </a:t>
            </a:r>
            <a:r>
              <a:rPr lang="es-PY" b="1" dirty="0"/>
              <a:t>con la diligencia </a:t>
            </a:r>
            <a:r>
              <a:rPr lang="es-PY" b="1" dirty="0" smtClean="0"/>
              <a:t>debida</a:t>
            </a:r>
          </a:p>
          <a:p>
            <a:endParaRPr lang="es-MX" dirty="0"/>
          </a:p>
          <a:p>
            <a:r>
              <a:rPr lang="es-PY" b="1" dirty="0" smtClean="0"/>
              <a:t>Práctica </a:t>
            </a:r>
            <a:r>
              <a:rPr lang="es-PY" b="1" dirty="0"/>
              <a:t>del anticipo jurisdiccional de prueba</a:t>
            </a:r>
            <a:r>
              <a:rPr lang="es-PY" b="1" dirty="0" smtClean="0"/>
              <a:t>.</a:t>
            </a:r>
          </a:p>
          <a:p>
            <a:r>
              <a:rPr lang="es-PY" b="1" dirty="0"/>
              <a:t>Orientar la investigación,</a:t>
            </a:r>
            <a:r>
              <a:rPr lang="es-PY" dirty="0"/>
              <a:t> a fin de dar una respuesta ajustada a la gravedad de los hechos, el Ministerio Público no propiciará ni consentirá salidas alternativas al proceso </a:t>
            </a:r>
            <a:r>
              <a:rPr lang="es-PY" dirty="0" smtClean="0"/>
              <a:t>penal</a:t>
            </a:r>
          </a:p>
          <a:p>
            <a:endParaRPr lang="es-PY" b="1" dirty="0" smtClean="0"/>
          </a:p>
          <a:p>
            <a:r>
              <a:rPr lang="es-PY" b="1" dirty="0" smtClean="0"/>
              <a:t>Adoptar </a:t>
            </a:r>
            <a:r>
              <a:rPr lang="es-PY" b="1" dirty="0"/>
              <a:t>todas las medidas de protección </a:t>
            </a:r>
            <a:r>
              <a:rPr lang="es-PY" b="1" dirty="0" smtClean="0"/>
              <a:t>necesarias</a:t>
            </a:r>
          </a:p>
          <a:p>
            <a:endParaRPr lang="es-PY"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332656"/>
            <a:ext cx="8229600" cy="5793507"/>
          </a:xfrm>
        </p:spPr>
        <p:txBody>
          <a:bodyPr>
            <a:normAutofit fontScale="92500" lnSpcReduction="10000"/>
          </a:bodyPr>
          <a:lstStyle/>
          <a:p>
            <a:r>
              <a:rPr lang="es-PY" b="1" dirty="0" smtClean="0"/>
              <a:t>Adquirir las </a:t>
            </a:r>
            <a:r>
              <a:rPr lang="es-PY" b="1" dirty="0" smtClean="0">
                <a:solidFill>
                  <a:schemeClr val="tx2"/>
                </a:solidFill>
              </a:rPr>
              <a:t>capacidades</a:t>
            </a:r>
            <a:r>
              <a:rPr lang="es-PY" b="1" dirty="0" smtClean="0"/>
              <a:t> y herramientas necesarias para eliminar prejuicios y estereotipos</a:t>
            </a:r>
            <a:endParaRPr lang="es-MX" dirty="0" smtClean="0"/>
          </a:p>
          <a:p>
            <a:endParaRPr lang="es-PY" b="1" dirty="0" smtClean="0"/>
          </a:p>
          <a:p>
            <a:r>
              <a:rPr lang="es-PY" b="1" dirty="0" smtClean="0"/>
              <a:t>Realizar </a:t>
            </a:r>
            <a:r>
              <a:rPr lang="es-PY" b="1" dirty="0"/>
              <a:t>un </a:t>
            </a:r>
            <a:r>
              <a:rPr lang="es-PY" b="1" dirty="0">
                <a:solidFill>
                  <a:schemeClr val="tx2"/>
                </a:solidFill>
              </a:rPr>
              <a:t>abordaje </a:t>
            </a:r>
            <a:r>
              <a:rPr lang="es-PY" b="1" dirty="0" smtClean="0">
                <a:solidFill>
                  <a:schemeClr val="tx2"/>
                </a:solidFill>
              </a:rPr>
              <a:t>diferenciado</a:t>
            </a:r>
          </a:p>
          <a:p>
            <a:r>
              <a:rPr lang="es-PY" b="1" dirty="0"/>
              <a:t>Procurar </a:t>
            </a:r>
            <a:r>
              <a:rPr lang="es-PY" b="1" dirty="0">
                <a:solidFill>
                  <a:schemeClr val="tx2"/>
                </a:solidFill>
              </a:rPr>
              <a:t>la reparación del daño </a:t>
            </a:r>
            <a:r>
              <a:rPr lang="es-PY" b="1" dirty="0"/>
              <a:t>con perspectiva de </a:t>
            </a:r>
            <a:r>
              <a:rPr lang="es-PY" b="1" dirty="0" smtClean="0"/>
              <a:t>género</a:t>
            </a:r>
          </a:p>
          <a:p>
            <a:r>
              <a:rPr lang="es-PY" b="1" dirty="0" smtClean="0">
                <a:solidFill>
                  <a:schemeClr val="tx2"/>
                </a:solidFill>
              </a:rPr>
              <a:t>Capacitar/seleccionar a</a:t>
            </a:r>
            <a:r>
              <a:rPr lang="es-PY" b="1" dirty="0" smtClean="0"/>
              <a:t> las </a:t>
            </a:r>
            <a:r>
              <a:rPr lang="es-PY" b="1" dirty="0"/>
              <a:t>y los operadores del Sistema de Justicia </a:t>
            </a:r>
            <a:endParaRPr lang="es-PY" b="1" dirty="0" smtClean="0"/>
          </a:p>
          <a:p>
            <a:r>
              <a:rPr lang="es-PY" b="1" dirty="0"/>
              <a:t>Aplicación de protocolos de investigación y atención con perspectiva de </a:t>
            </a:r>
            <a:r>
              <a:rPr lang="es-PY" b="1" dirty="0" smtClean="0"/>
              <a:t>género</a:t>
            </a:r>
          </a:p>
          <a:p>
            <a:r>
              <a:rPr lang="es-PY" b="1" dirty="0"/>
              <a:t>Utilizar </a:t>
            </a:r>
            <a:r>
              <a:rPr lang="es-PY" b="1" dirty="0">
                <a:solidFill>
                  <a:schemeClr val="tx2"/>
                </a:solidFill>
              </a:rPr>
              <a:t>lenguaje incluyente </a:t>
            </a:r>
            <a:r>
              <a:rPr lang="es-PY" b="1" dirty="0"/>
              <a:t>y no sexista</a:t>
            </a:r>
            <a:endParaRPr lang="es-MX"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effectLst>
                  <a:outerShdw blurRad="38100" dist="38100" dir="2700000" algn="tl">
                    <a:srgbClr val="000000">
                      <a:alpha val="43137"/>
                    </a:srgbClr>
                  </a:outerShdw>
                </a:effectLst>
              </a:rPr>
              <a:t>DERECHOS DE LAS VICTIMAS </a:t>
            </a:r>
            <a:endParaRPr lang="es-MX"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lnSpcReduction="10000"/>
          </a:bodyPr>
          <a:lstStyle/>
          <a:p>
            <a:r>
              <a:rPr lang="es-MX" b="1" dirty="0" smtClean="0"/>
              <a:t>Orientación jurídica</a:t>
            </a:r>
          </a:p>
          <a:p>
            <a:r>
              <a:rPr lang="es-MX" b="1" dirty="0" smtClean="0"/>
              <a:t>Intérprete</a:t>
            </a:r>
          </a:p>
          <a:p>
            <a:r>
              <a:rPr lang="es-PY" b="1" dirty="0"/>
              <a:t>Medidas de protección y cautelares. </a:t>
            </a:r>
            <a:r>
              <a:rPr lang="es-PY" dirty="0"/>
              <a:t>Solicitar al Juzgado de Paz de forma urgente las medidas de protección para las víctimas de conformidad a la </a:t>
            </a:r>
            <a:r>
              <a:rPr lang="es-PY" b="1" dirty="0"/>
              <a:t>ley 1600/00, aplicar los Instructivos de F.G.E. Nº 9/11 y N° 7/14</a:t>
            </a:r>
            <a:r>
              <a:rPr lang="es-PY" dirty="0"/>
              <a:t>, así como requerir las medidas cautelares al Juzgado Penal de Garantías</a:t>
            </a:r>
            <a:endParaRPr lang="es-MX"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476672"/>
            <a:ext cx="8229600" cy="5649491"/>
          </a:xfrm>
        </p:spPr>
        <p:txBody>
          <a:bodyPr>
            <a:normAutofit/>
          </a:bodyPr>
          <a:lstStyle/>
          <a:p>
            <a:r>
              <a:rPr lang="es-PY" b="1" dirty="0" smtClean="0"/>
              <a:t>Decisiones </a:t>
            </a:r>
            <a:r>
              <a:rPr lang="es-PY" b="1" dirty="0" smtClean="0"/>
              <a:t>informadas</a:t>
            </a:r>
          </a:p>
          <a:p>
            <a:r>
              <a:rPr lang="es-PY" b="1" dirty="0"/>
              <a:t>Circunstancias </a:t>
            </a:r>
            <a:r>
              <a:rPr lang="es-PY" b="1" dirty="0" smtClean="0"/>
              <a:t>especiales</a:t>
            </a:r>
          </a:p>
          <a:p>
            <a:r>
              <a:rPr lang="es-MX" b="1" dirty="0" smtClean="0"/>
              <a:t>Participación</a:t>
            </a:r>
          </a:p>
          <a:p>
            <a:r>
              <a:rPr lang="es-PY" b="1" dirty="0" smtClean="0"/>
              <a:t>Intimidad</a:t>
            </a:r>
            <a:endParaRPr lang="es-PY" b="1" dirty="0" smtClean="0"/>
          </a:p>
          <a:p>
            <a:r>
              <a:rPr lang="es-PY" b="1" dirty="0" smtClean="0"/>
              <a:t>Evitar la confrontación</a:t>
            </a:r>
          </a:p>
          <a:p>
            <a:r>
              <a:rPr lang="es-PY" b="1" dirty="0" smtClean="0"/>
              <a:t>No re-victimización</a:t>
            </a:r>
          </a:p>
          <a:p>
            <a:r>
              <a:rPr lang="es-PY" b="1" dirty="0" smtClean="0"/>
              <a:t>Inspecciones</a:t>
            </a:r>
          </a:p>
          <a:p>
            <a:r>
              <a:rPr lang="es-PY" b="1" dirty="0" smtClean="0"/>
              <a:t>Neutralidad religiosa y cultural</a:t>
            </a:r>
          </a:p>
          <a:p>
            <a:endParaRPr lang="es-MX"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4716016" y="2636912"/>
            <a:ext cx="3744416" cy="3456384"/>
          </a:xfrm>
          <a:prstGeom prst="rect">
            <a:avLst/>
          </a:prstGeom>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s-MX"/>
          </a:p>
        </p:txBody>
      </p:sp>
      <p:sp>
        <p:nvSpPr>
          <p:cNvPr id="2" name="1 Título"/>
          <p:cNvSpPr>
            <a:spLocks noGrp="1"/>
          </p:cNvSpPr>
          <p:nvPr>
            <p:ph type="title"/>
          </p:nvPr>
        </p:nvSpPr>
        <p:spPr/>
        <p:txBody>
          <a:bodyPr>
            <a:normAutofit fontScale="90000"/>
          </a:bodyPr>
          <a:lstStyle/>
          <a:p>
            <a:r>
              <a:rPr lang="es-MX" sz="4000" b="1" dirty="0" smtClean="0">
                <a:solidFill>
                  <a:schemeClr val="tx2">
                    <a:lumMod val="60000"/>
                    <a:lumOff val="40000"/>
                  </a:schemeClr>
                </a:solidFill>
                <a:latin typeface="Aharoni" pitchFamily="2" charset="-79"/>
                <a:cs typeface="Aharoni" pitchFamily="2" charset="-79"/>
              </a:rPr>
              <a:t/>
            </a:r>
            <a:br>
              <a:rPr lang="es-MX" sz="4000" b="1" dirty="0" smtClean="0">
                <a:solidFill>
                  <a:schemeClr val="tx2">
                    <a:lumMod val="60000"/>
                    <a:lumOff val="40000"/>
                  </a:schemeClr>
                </a:solidFill>
                <a:latin typeface="Aharoni" pitchFamily="2" charset="-79"/>
                <a:cs typeface="Aharoni" pitchFamily="2" charset="-79"/>
              </a:rPr>
            </a:br>
            <a:r>
              <a:rPr lang="es-MX" sz="4000" b="1" dirty="0" smtClean="0">
                <a:solidFill>
                  <a:schemeClr val="tx2">
                    <a:lumMod val="60000"/>
                    <a:lumOff val="40000"/>
                  </a:schemeClr>
                </a:solidFill>
                <a:latin typeface="Aharoni" pitchFamily="2" charset="-79"/>
                <a:cs typeface="Aharoni" pitchFamily="2" charset="-79"/>
              </a:rPr>
              <a:t/>
            </a:r>
            <a:br>
              <a:rPr lang="es-MX" sz="4000" b="1" dirty="0" smtClean="0">
                <a:solidFill>
                  <a:schemeClr val="tx2">
                    <a:lumMod val="60000"/>
                    <a:lumOff val="40000"/>
                  </a:schemeClr>
                </a:solidFill>
                <a:latin typeface="Aharoni" pitchFamily="2" charset="-79"/>
                <a:cs typeface="Aharoni" pitchFamily="2" charset="-79"/>
              </a:rPr>
            </a:br>
            <a:r>
              <a:rPr lang="es-MX" sz="4000" b="1" dirty="0" smtClean="0">
                <a:solidFill>
                  <a:schemeClr val="tx2">
                    <a:lumMod val="60000"/>
                    <a:lumOff val="40000"/>
                  </a:schemeClr>
                </a:solidFill>
                <a:latin typeface="Aharoni" pitchFamily="2" charset="-79"/>
                <a:cs typeface="Aharoni" pitchFamily="2" charset="-79"/>
              </a:rPr>
              <a:t>MUJERES </a:t>
            </a:r>
            <a:r>
              <a:rPr lang="es-MX" sz="4000" b="1" dirty="0" smtClean="0">
                <a:solidFill>
                  <a:schemeClr val="tx2">
                    <a:lumMod val="60000"/>
                    <a:lumOff val="40000"/>
                  </a:schemeClr>
                </a:solidFill>
                <a:latin typeface="Aharoni" pitchFamily="2" charset="-79"/>
                <a:cs typeface="Aharoni" pitchFamily="2" charset="-79"/>
              </a:rPr>
              <a:t>CON ESPECIAL </a:t>
            </a:r>
            <a:r>
              <a:rPr lang="es-MX" sz="4000" b="1" dirty="0" smtClean="0">
                <a:solidFill>
                  <a:schemeClr val="tx2">
                    <a:lumMod val="60000"/>
                    <a:lumOff val="40000"/>
                  </a:schemeClr>
                </a:solidFill>
                <a:latin typeface="Aharoni" pitchFamily="2" charset="-79"/>
                <a:cs typeface="Aharoni" pitchFamily="2" charset="-79"/>
              </a:rPr>
              <a:t>VULNERABILIDAD</a:t>
            </a:r>
            <a:r>
              <a:rPr lang="es-MX" dirty="0" smtClean="0"/>
              <a:t/>
            </a:r>
            <a:br>
              <a:rPr lang="es-MX" dirty="0" smtClean="0"/>
            </a:br>
            <a:r>
              <a:rPr lang="es-PY" i="1" dirty="0" smtClean="0"/>
              <a:t> </a:t>
            </a:r>
            <a:r>
              <a:rPr lang="es-PY" sz="2700" i="1" dirty="0" smtClean="0"/>
              <a:t>Reglas de Brasilia sobre acceso a la Justicia de personas en situación de </a:t>
            </a:r>
            <a:r>
              <a:rPr lang="es-PY" sz="2700" i="1" dirty="0" smtClean="0"/>
              <a:t>vulnerabilidad</a:t>
            </a:r>
            <a:endParaRPr lang="es-MX" dirty="0"/>
          </a:p>
        </p:txBody>
      </p:sp>
      <p:sp>
        <p:nvSpPr>
          <p:cNvPr id="4" name="3 Marcador de texto"/>
          <p:cNvSpPr>
            <a:spLocks noGrp="1"/>
          </p:cNvSpPr>
          <p:nvPr>
            <p:ph type="body" idx="1"/>
          </p:nvPr>
        </p:nvSpPr>
        <p:spPr/>
        <p:txBody>
          <a:bodyPr/>
          <a:lstStyle/>
          <a:p>
            <a:endParaRPr lang="es-MX"/>
          </a:p>
        </p:txBody>
      </p:sp>
      <p:sp>
        <p:nvSpPr>
          <p:cNvPr id="3" name="2 Marcador de contenido"/>
          <p:cNvSpPr>
            <a:spLocks noGrp="1"/>
          </p:cNvSpPr>
          <p:nvPr>
            <p:ph sz="half" idx="2"/>
          </p:nvPr>
        </p:nvSpPr>
        <p:spPr>
          <a:xfrm>
            <a:off x="457200" y="2708919"/>
            <a:ext cx="4040188" cy="3417243"/>
          </a:xfrm>
        </p:spPr>
        <p:style>
          <a:lnRef idx="0">
            <a:schemeClr val="accent3"/>
          </a:lnRef>
          <a:fillRef idx="3">
            <a:schemeClr val="accent3"/>
          </a:fillRef>
          <a:effectRef idx="3">
            <a:schemeClr val="accent3"/>
          </a:effectRef>
          <a:fontRef idx="minor">
            <a:schemeClr val="lt1"/>
          </a:fontRef>
        </p:style>
        <p:txBody>
          <a:bodyPr>
            <a:normAutofit/>
          </a:bodyPr>
          <a:lstStyle/>
          <a:p>
            <a:r>
              <a:rPr lang="es-MX" b="1" dirty="0" smtClean="0"/>
              <a:t>Niñas y </a:t>
            </a:r>
            <a:r>
              <a:rPr lang="es-MX" b="1" dirty="0" smtClean="0"/>
              <a:t>adolescentes</a:t>
            </a:r>
          </a:p>
          <a:p>
            <a:r>
              <a:rPr lang="es-MX" b="1" dirty="0" smtClean="0"/>
              <a:t>Mujeres adultas mayores</a:t>
            </a:r>
            <a:endParaRPr lang="es-MX" b="1" dirty="0"/>
          </a:p>
          <a:p>
            <a:r>
              <a:rPr lang="es-MX" b="1" dirty="0" smtClean="0"/>
              <a:t>Con discapacidad</a:t>
            </a:r>
          </a:p>
          <a:p>
            <a:pPr lvl="0"/>
            <a:r>
              <a:rPr lang="es-PY" b="1" dirty="0" smtClean="0"/>
              <a:t>En </a:t>
            </a:r>
            <a:r>
              <a:rPr lang="es-PY" b="1" dirty="0" smtClean="0"/>
              <a:t>situación de pobreza o exclusión </a:t>
            </a:r>
            <a:r>
              <a:rPr lang="es-PY" b="1" dirty="0" smtClean="0"/>
              <a:t>social</a:t>
            </a:r>
          </a:p>
          <a:p>
            <a:pPr lvl="0"/>
            <a:r>
              <a:rPr lang="es-PY" b="1" dirty="0" smtClean="0"/>
              <a:t>Con orientación </a:t>
            </a:r>
            <a:r>
              <a:rPr lang="es-PY" b="1" dirty="0" smtClean="0"/>
              <a:t>sexual  diversa a la </a:t>
            </a:r>
            <a:r>
              <a:rPr lang="es-PY" b="1" dirty="0" smtClean="0"/>
              <a:t>heterosexual</a:t>
            </a:r>
            <a:endParaRPr lang="es-MX" dirty="0" smtClean="0"/>
          </a:p>
          <a:p>
            <a:r>
              <a:rPr lang="es-PY" dirty="0" smtClean="0"/>
              <a:t> </a:t>
            </a:r>
            <a:endParaRPr lang="es-MX" dirty="0" smtClean="0"/>
          </a:p>
          <a:p>
            <a:endParaRPr lang="es-MX" dirty="0" smtClean="0"/>
          </a:p>
        </p:txBody>
      </p:sp>
      <p:sp>
        <p:nvSpPr>
          <p:cNvPr id="5" name="4 Marcador de texto"/>
          <p:cNvSpPr>
            <a:spLocks noGrp="1"/>
          </p:cNvSpPr>
          <p:nvPr>
            <p:ph type="body" sz="quarter" idx="3"/>
          </p:nvPr>
        </p:nvSpPr>
        <p:spPr/>
        <p:txBody>
          <a:bodyPr/>
          <a:lstStyle/>
          <a:p>
            <a:endParaRPr lang="es-MX"/>
          </a:p>
        </p:txBody>
      </p:sp>
      <p:sp>
        <p:nvSpPr>
          <p:cNvPr id="6" name="5 Marcador de contenido"/>
          <p:cNvSpPr>
            <a:spLocks noGrp="1"/>
          </p:cNvSpPr>
          <p:nvPr>
            <p:ph sz="quarter" idx="4"/>
          </p:nvPr>
        </p:nvSpPr>
        <p:spPr>
          <a:xfrm>
            <a:off x="4645025" y="2708919"/>
            <a:ext cx="4041775" cy="3417243"/>
          </a:xfrm>
        </p:spPr>
        <p:txBody>
          <a:bodyPr/>
          <a:lstStyle/>
          <a:p>
            <a:r>
              <a:rPr lang="es-PY" b="1" dirty="0" smtClean="0"/>
              <a:t>Pertenecientes a pueblos </a:t>
            </a:r>
            <a:r>
              <a:rPr lang="es-PY" b="1" dirty="0" smtClean="0"/>
              <a:t>originarios, minoría étnica, religiosa o </a:t>
            </a:r>
            <a:r>
              <a:rPr lang="es-PY" b="1" dirty="0" smtClean="0"/>
              <a:t>lingüística</a:t>
            </a:r>
          </a:p>
          <a:p>
            <a:pPr lvl="0"/>
            <a:endParaRPr lang="es-PY" b="1" dirty="0" smtClean="0"/>
          </a:p>
          <a:p>
            <a:pPr lvl="0"/>
            <a:r>
              <a:rPr lang="es-PY" b="1" dirty="0" smtClean="0"/>
              <a:t>Mujeres </a:t>
            </a:r>
            <a:r>
              <a:rPr lang="es-PY" b="1" dirty="0" smtClean="0"/>
              <a:t>migrantes, refugiadas o desplazadas internas</a:t>
            </a:r>
            <a:endParaRPr lang="es-MX" dirty="0" smtClean="0"/>
          </a:p>
          <a:p>
            <a:endParaRPr lang="es-MX" dirty="0"/>
          </a:p>
        </p:txBody>
      </p:sp>
    </p:spTree>
  </p:cSld>
  <p:clrMapOvr>
    <a:masterClrMapping/>
  </p:clrMapOvr>
  <p:transition>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BASES DE DATOS</a:t>
            </a:r>
            <a:endParaRPr lang="es-MX" dirty="0"/>
          </a:p>
        </p:txBody>
      </p:sp>
      <p:sp>
        <p:nvSpPr>
          <p:cNvPr id="3" name="2 Marcador de texto"/>
          <p:cNvSpPr>
            <a:spLocks noGrp="1"/>
          </p:cNvSpPr>
          <p:nvPr>
            <p:ph type="body" idx="1"/>
          </p:nvPr>
        </p:nvSpPr>
        <p:spPr/>
        <p:txBody>
          <a:bodyPr/>
          <a:lstStyle/>
          <a:p>
            <a:endParaRPr lang="es-MX"/>
          </a:p>
        </p:txBody>
      </p:sp>
      <p:sp>
        <p:nvSpPr>
          <p:cNvPr id="4" name="3 Marcador de contenido"/>
          <p:cNvSpPr>
            <a:spLocks noGrp="1"/>
          </p:cNvSpPr>
          <p:nvPr>
            <p:ph sz="half" idx="2"/>
          </p:nvPr>
        </p:nvSpPr>
        <p:spPr/>
        <p:txBody>
          <a:bodyPr/>
          <a:lstStyle/>
          <a:p>
            <a:endParaRPr lang="es-MX"/>
          </a:p>
        </p:txBody>
      </p:sp>
      <p:sp>
        <p:nvSpPr>
          <p:cNvPr id="5" name="4 Marcador de texto"/>
          <p:cNvSpPr>
            <a:spLocks noGrp="1"/>
          </p:cNvSpPr>
          <p:nvPr>
            <p:ph type="body" sz="quarter" idx="3"/>
          </p:nvPr>
        </p:nvSpPr>
        <p:spPr/>
        <p:txBody>
          <a:bodyPr/>
          <a:lstStyle/>
          <a:p>
            <a:endParaRPr lang="es-MX"/>
          </a:p>
        </p:txBody>
      </p:sp>
      <p:sp>
        <p:nvSpPr>
          <p:cNvPr id="6" name="5 Marcador de contenido"/>
          <p:cNvSpPr>
            <a:spLocks noGrp="1"/>
          </p:cNvSpPr>
          <p:nvPr>
            <p:ph sz="quarter" idx="4"/>
          </p:nvPr>
        </p:nvSpPr>
        <p:spPr/>
        <p:txBody>
          <a:bodyPr/>
          <a:lstStyle/>
          <a:p>
            <a:endParaRPr lang="es-MX"/>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graphicFrame>
        <p:nvGraphicFramePr>
          <p:cNvPr id="4" name="3 Marcador de contenido"/>
          <p:cNvGraphicFramePr>
            <a:graphicFrameLocks noGrp="1"/>
          </p:cNvGraphicFramePr>
          <p:nvPr>
            <p:ph idx="1"/>
          </p:nvPr>
        </p:nvGraphicFramePr>
        <p:xfrm>
          <a:off x="457200" y="0"/>
          <a:ext cx="8229600" cy="6525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
        <p:nvSpPr>
          <p:cNvPr id="4" name="3 Rectángulo redondeado"/>
          <p:cNvSpPr/>
          <p:nvPr/>
        </p:nvSpPr>
        <p:spPr>
          <a:xfrm>
            <a:off x="395536" y="260648"/>
            <a:ext cx="8424936" cy="2376264"/>
          </a:xfrm>
          <a:prstGeom prst="roundRect">
            <a:avLst/>
          </a:prstGeom>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4"/>
          </a:fillRef>
          <a:effectRef idx="1">
            <a:schemeClr val="accent4"/>
          </a:effectRef>
          <a:fontRef idx="minor">
            <a:schemeClr val="lt1"/>
          </a:fontRef>
        </p:style>
        <p:txBody>
          <a:bodyPr rtlCol="0" anchor="ctr"/>
          <a:lstStyle/>
          <a:p>
            <a:pPr lvl="0" algn="ctr"/>
            <a:endParaRPr lang="es-MX" sz="2000" b="1" dirty="0" smtClean="0"/>
          </a:p>
          <a:p>
            <a:pPr lvl="0" algn="ctr"/>
            <a:r>
              <a:rPr lang="es-MX" sz="2000" b="1" dirty="0" smtClean="0"/>
              <a:t>   Atención a víctimas durante la investigación</a:t>
            </a:r>
          </a:p>
          <a:p>
            <a:pPr lvl="0" algn="ctr"/>
            <a:r>
              <a:rPr lang="es-MX" sz="2000" b="1" dirty="0" smtClean="0"/>
              <a:t>  Cuando </a:t>
            </a:r>
            <a:r>
              <a:rPr lang="es-MX" sz="2000" b="1" dirty="0" smtClean="0"/>
              <a:t>la víctima se retracte  o se aparte</a:t>
            </a:r>
          </a:p>
          <a:p>
            <a:pPr lvl="0" algn="ctr"/>
            <a:r>
              <a:rPr lang="es-MX" sz="2000" b="1" dirty="0" smtClean="0"/>
              <a:t>  Aprehensión </a:t>
            </a:r>
            <a:r>
              <a:rPr lang="es-MX" sz="2000" b="1" dirty="0" smtClean="0"/>
              <a:t>del agresor</a:t>
            </a:r>
          </a:p>
          <a:p>
            <a:pPr lvl="0" algn="ctr"/>
            <a:r>
              <a:rPr lang="es-MX" sz="2000" b="1" dirty="0" smtClean="0"/>
              <a:t> Valoración </a:t>
            </a:r>
            <a:r>
              <a:rPr lang="es-MX" sz="2000" b="1" dirty="0" smtClean="0"/>
              <a:t>del riesgo en sede fiscal</a:t>
            </a:r>
          </a:p>
          <a:p>
            <a:pPr lvl="0" algn="ctr"/>
            <a:r>
              <a:rPr lang="es-MX" sz="2000" b="1" dirty="0" smtClean="0"/>
              <a:t> Medidas </a:t>
            </a:r>
            <a:r>
              <a:rPr lang="es-MX" sz="2000" b="1" dirty="0" smtClean="0"/>
              <a:t>de protección y cautelares, Plan de protección personal,  </a:t>
            </a:r>
            <a:r>
              <a:rPr lang="es-MX" sz="2000" b="1" dirty="0" smtClean="0"/>
              <a:t> desacato</a:t>
            </a:r>
          </a:p>
          <a:p>
            <a:pPr lvl="0" algn="ctr"/>
            <a:r>
              <a:rPr lang="es-MX" sz="2000" b="1" dirty="0" smtClean="0"/>
              <a:t>  Programa de protección a testigos</a:t>
            </a:r>
          </a:p>
          <a:p>
            <a:pPr lvl="0"/>
            <a:endParaRPr lang="es-MX" dirty="0" smtClean="0"/>
          </a:p>
          <a:p>
            <a:pPr lvl="0"/>
            <a:endParaRPr lang="es-MX" dirty="0"/>
          </a:p>
        </p:txBody>
      </p:sp>
      <p:sp>
        <p:nvSpPr>
          <p:cNvPr id="5" name="4 Rectángulo redondeado"/>
          <p:cNvSpPr/>
          <p:nvPr/>
        </p:nvSpPr>
        <p:spPr>
          <a:xfrm>
            <a:off x="467544" y="2852936"/>
            <a:ext cx="8352928" cy="1728192"/>
          </a:xfrm>
          <a:prstGeom prst="roundRect">
            <a:avLst/>
          </a:prstGeom>
          <a:effectLst>
            <a:glow rad="101600">
              <a:schemeClr val="accent2">
                <a:satMod val="175000"/>
                <a:alpha val="40000"/>
              </a:schemeClr>
            </a:glow>
            <a:outerShdw blurRad="50800" dist="38100" dir="8100000" algn="tr" rotWithShape="0">
              <a:prstClr val="black">
                <a:alpha val="40000"/>
              </a:prstClr>
            </a:outerShdw>
          </a:effectLst>
        </p:spPr>
        <p:style>
          <a:lnRef idx="1">
            <a:schemeClr val="accent4"/>
          </a:lnRef>
          <a:fillRef idx="3">
            <a:schemeClr val="accent4"/>
          </a:fillRef>
          <a:effectRef idx="2">
            <a:schemeClr val="accent4"/>
          </a:effectRef>
          <a:fontRef idx="minor">
            <a:schemeClr val="lt1"/>
          </a:fontRef>
        </p:style>
        <p:txBody>
          <a:bodyPr rtlCol="0" anchor="ctr"/>
          <a:lstStyle/>
          <a:p>
            <a:pPr algn="ctr"/>
            <a:r>
              <a:rPr lang="es-MX" sz="2000" b="1" dirty="0" smtClean="0"/>
              <a:t> Actuaciones relacionadas con la víctima</a:t>
            </a:r>
          </a:p>
          <a:p>
            <a:pPr algn="ctr"/>
            <a:r>
              <a:rPr lang="es-MX" sz="2000" b="1" dirty="0" smtClean="0"/>
              <a:t> Cuando la víctima se defiende con violencia</a:t>
            </a:r>
          </a:p>
          <a:p>
            <a:pPr algn="ctr"/>
            <a:r>
              <a:rPr lang="es-MX" sz="2000" b="1" dirty="0" smtClean="0"/>
              <a:t> Actuaciones relacionadas con el agresor</a:t>
            </a:r>
          </a:p>
          <a:p>
            <a:pPr algn="ctr"/>
            <a:r>
              <a:rPr lang="es-MX" sz="2000" b="1" dirty="0" smtClean="0"/>
              <a:t>Cuando es integrante de la Policía Nacional y Fuerzas Armadas</a:t>
            </a:r>
            <a:endParaRPr lang="es-MX" sz="2000" b="1" dirty="0"/>
          </a:p>
        </p:txBody>
      </p:sp>
      <p:sp>
        <p:nvSpPr>
          <p:cNvPr id="6" name="5 Rectángulo redondeado"/>
          <p:cNvSpPr/>
          <p:nvPr/>
        </p:nvSpPr>
        <p:spPr>
          <a:xfrm>
            <a:off x="467544" y="4797152"/>
            <a:ext cx="8280920" cy="1800200"/>
          </a:xfrm>
          <a:prstGeom prst="roundRect">
            <a:avLst/>
          </a:prstGeom>
          <a:effectLst>
            <a:outerShdw blurRad="50800" dist="38100" dir="5400000" algn="t" rotWithShape="0">
              <a:prstClr val="black">
                <a:alpha val="40000"/>
              </a:prstClr>
            </a:outerShdw>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es-MX" sz="2000" b="1" dirty="0" smtClean="0">
                <a:effectLst>
                  <a:outerShdw blurRad="38100" dist="38100" dir="2700000" algn="tl">
                    <a:srgbClr val="000000">
                      <a:alpha val="43137"/>
                    </a:srgbClr>
                  </a:outerShdw>
                </a:effectLst>
              </a:rPr>
              <a:t> Fin de la Investigación</a:t>
            </a:r>
          </a:p>
          <a:p>
            <a:pPr algn="ctr"/>
            <a:r>
              <a:rPr lang="es-MX" sz="2000" b="1" dirty="0" smtClean="0">
                <a:effectLst>
                  <a:outerShdw blurRad="38100" dist="38100" dir="2700000" algn="tl">
                    <a:srgbClr val="000000">
                      <a:alpha val="43137"/>
                    </a:srgbClr>
                  </a:outerShdw>
                </a:effectLst>
              </a:rPr>
              <a:t> Acusación</a:t>
            </a:r>
          </a:p>
          <a:p>
            <a:pPr algn="ctr"/>
            <a:r>
              <a:rPr lang="es-MX" sz="2000" b="1" dirty="0" smtClean="0">
                <a:effectLst>
                  <a:outerShdw blurRad="38100" dist="38100" dir="2700000" algn="tl">
                    <a:srgbClr val="000000">
                      <a:alpha val="43137"/>
                    </a:srgbClr>
                  </a:outerShdw>
                </a:effectLst>
              </a:rPr>
              <a:t>Salidas alternativas del proceso</a:t>
            </a:r>
          </a:p>
          <a:p>
            <a:pPr algn="ctr"/>
            <a:r>
              <a:rPr lang="es-MX" sz="2000" b="1" dirty="0" smtClean="0">
                <a:effectLst>
                  <a:outerShdw blurRad="38100" dist="38100" dir="2700000" algn="tl">
                    <a:srgbClr val="000000">
                      <a:alpha val="43137"/>
                    </a:srgbClr>
                  </a:outerShdw>
                </a:effectLst>
              </a:rPr>
              <a:t>Glosario</a:t>
            </a:r>
          </a:p>
          <a:p>
            <a:pPr algn="ctr"/>
            <a:r>
              <a:rPr lang="es-MX" sz="2000" b="1" dirty="0" smtClean="0">
                <a:effectLst>
                  <a:outerShdw blurRad="38100" dist="38100" dir="2700000" algn="tl">
                    <a:srgbClr val="000000">
                      <a:alpha val="43137"/>
                    </a:srgbClr>
                  </a:outerShdw>
                </a:effectLst>
              </a:rPr>
              <a:t>Anexos: formularios denuncia, cuestionario indicativo para</a:t>
            </a:r>
          </a:p>
          <a:p>
            <a:pPr algn="ctr"/>
            <a:r>
              <a:rPr lang="es-MX" sz="2000" b="1" dirty="0" smtClean="0">
                <a:effectLst>
                  <a:outerShdw blurRad="38100" dist="38100" dir="2700000" algn="tl">
                    <a:srgbClr val="000000">
                      <a:alpha val="43137"/>
                    </a:srgbClr>
                  </a:outerShdw>
                </a:effectLst>
              </a:rPr>
              <a:t> evaluación de riesgos</a:t>
            </a:r>
            <a:endParaRPr lang="es-MX" sz="2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graphicFrame>
        <p:nvGraphicFramePr>
          <p:cNvPr id="4" name="3 Marcador de contenido"/>
          <p:cNvGraphicFramePr>
            <a:graphicFrameLocks noGrp="1"/>
          </p:cNvGraphicFramePr>
          <p:nvPr>
            <p:ph idx="1"/>
          </p:nvPr>
        </p:nvGraphicFramePr>
        <p:xfrm>
          <a:off x="395536" y="404664"/>
          <a:ext cx="822960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inta perforada"/>
          <p:cNvSpPr/>
          <p:nvPr/>
        </p:nvSpPr>
        <p:spPr>
          <a:xfrm>
            <a:off x="251520" y="0"/>
            <a:ext cx="8640960" cy="2420888"/>
          </a:xfrm>
          <a:prstGeom prst="flowChartPunchedTap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MX"/>
          </a:p>
        </p:txBody>
      </p:sp>
      <p:sp>
        <p:nvSpPr>
          <p:cNvPr id="2" name="1 Título"/>
          <p:cNvSpPr>
            <a:spLocks noGrp="1"/>
          </p:cNvSpPr>
          <p:nvPr>
            <p:ph type="title"/>
          </p:nvPr>
        </p:nvSpPr>
        <p:spPr/>
        <p:txBody>
          <a:bodyPr>
            <a:noAutofit/>
          </a:bodyPr>
          <a:lstStyle/>
          <a:p>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Secretaria </a:t>
            </a:r>
            <a:r>
              <a:rPr lang="es-PY"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General de la Conferencia de Ministros de </a:t>
            </a: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Justicia </a:t>
            </a:r>
            <a:r>
              <a:rPr lang="es-PY"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 los Países Iberoamericanos (COMJIB) </a:t>
            </a: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PY" sz="2000" b="1" cap="all" dirty="0" smtClean="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la </a:t>
            </a:r>
            <a:r>
              <a:rPr lang="es-PY" sz="2000" b="1" cap="all" dirty="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Asociación Iberoamericana de Ministerios Públicos (AIAMP</a:t>
            </a:r>
            <a:r>
              <a:rPr lang="es-PY" sz="2000" b="1" cap="all" dirty="0" smtClean="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a:t>
            </a:r>
            <a:r>
              <a:rPr lang="es-PY" sz="2000" b="1" cap="all" dirty="0" smtClean="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con </a:t>
            </a:r>
            <a:r>
              <a:rPr lang="es-PY" sz="2000" b="1" cap="all" dirty="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el auspicio del </a:t>
            </a: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Programa </a:t>
            </a:r>
            <a:r>
              <a:rPr lang="es-PY"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 </a:t>
            </a:r>
            <a:r>
              <a:rPr lang="es-PY" sz="20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EUROSocial</a:t>
            </a:r>
            <a:r>
              <a:rPr lang="es-PY"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para la Cohesión Social </a:t>
            </a: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s-PY"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en </a:t>
            </a:r>
            <a:r>
              <a:rPr lang="es-PY"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América Latina</a:t>
            </a:r>
            <a:endParaRPr lang="es-MX"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2 Marcador de contenido"/>
          <p:cNvSpPr>
            <a:spLocks noGrp="1"/>
          </p:cNvSpPr>
          <p:nvPr>
            <p:ph idx="1"/>
          </p:nvPr>
        </p:nvSpPr>
        <p:spPr>
          <a:xfrm>
            <a:off x="457200" y="2852936"/>
            <a:ext cx="8229600" cy="3528392"/>
          </a:xfrm>
        </p:spPr>
        <p:txBody>
          <a:bodyPr>
            <a:normAutofit fontScale="92500"/>
          </a:bodyPr>
          <a:lstStyle/>
          <a:p>
            <a:r>
              <a:rPr lang="es-PY" b="1" i="1" dirty="0"/>
              <a:t>Protocolo Regional para la investigación con perspectiva de género de los delitos de Violencia contra las Mujeres cometidos en el ámbito intrafamiliar, </a:t>
            </a:r>
            <a:r>
              <a:rPr lang="es-PY" sz="2600" dirty="0"/>
              <a:t>elaborado en noviembre de 2013, dentro del Proyecto Regional </a:t>
            </a:r>
            <a:r>
              <a:rPr lang="es-PY" i="1" dirty="0"/>
              <a:t>Violencia de Género en Iberoamérica: Investigación de Delitos, Atención a las Víctimas y Coordinación </a:t>
            </a:r>
            <a:r>
              <a:rPr lang="es-PY" i="1" dirty="0" smtClean="0"/>
              <a:t>Interinstitucional</a:t>
            </a:r>
            <a:endParaRPr lang="es-MX" dirty="0"/>
          </a:p>
        </p:txBody>
      </p:sp>
      <p:sp>
        <p:nvSpPr>
          <p:cNvPr id="5" name="4 Flecha derecha"/>
          <p:cNvSpPr/>
          <p:nvPr/>
        </p:nvSpPr>
        <p:spPr>
          <a:xfrm>
            <a:off x="611560" y="476672"/>
            <a:ext cx="576064" cy="14401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sp>
        <p:nvSpPr>
          <p:cNvPr id="6" name="5 Flecha derecha"/>
          <p:cNvSpPr/>
          <p:nvPr/>
        </p:nvSpPr>
        <p:spPr>
          <a:xfrm>
            <a:off x="971600" y="764704"/>
            <a:ext cx="576064" cy="14401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sp>
        <p:nvSpPr>
          <p:cNvPr id="7" name="6 Flecha derecha"/>
          <p:cNvSpPr/>
          <p:nvPr/>
        </p:nvSpPr>
        <p:spPr>
          <a:xfrm>
            <a:off x="35496" y="1124744"/>
            <a:ext cx="576064" cy="14401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buNone/>
            </a:pPr>
            <a:r>
              <a:rPr lang="es-MX" sz="8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CONOCER   Y RECONOCER</a:t>
            </a:r>
            <a:endParaRPr lang="es-MX" sz="8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effectLst>
                  <a:outerShdw blurRad="38100" dist="38100" dir="2700000" algn="tl">
                    <a:srgbClr val="000000">
                      <a:alpha val="43137"/>
                    </a:srgbClr>
                  </a:outerShdw>
                </a:effectLst>
              </a:rPr>
              <a:t>LA VIOLENCIA CONTRA LAS MUJERES</a:t>
            </a:r>
            <a:endParaRPr lang="es-MX" dirty="0">
              <a:effectLst>
                <a:outerShdw blurRad="38100" dist="38100" dir="2700000" algn="tl">
                  <a:srgbClr val="000000">
                    <a:alpha val="43137"/>
                  </a:srgbClr>
                </a:outerShdw>
              </a:effectLst>
            </a:endParaRPr>
          </a:p>
        </p:txBody>
      </p:sp>
      <p:graphicFrame>
        <p:nvGraphicFramePr>
          <p:cNvPr id="4" name="3 Marcador de contenido"/>
          <p:cNvGraphicFramePr>
            <a:graphicFrameLocks noGrp="1"/>
          </p:cNvGraphicFramePr>
          <p:nvPr>
            <p:ph idx="1"/>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lu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179512" y="2780928"/>
            <a:ext cx="8820472" cy="3600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MX"/>
          </a:p>
        </p:txBody>
      </p:sp>
      <p:sp>
        <p:nvSpPr>
          <p:cNvPr id="2" name="1 Título"/>
          <p:cNvSpPr>
            <a:spLocks noGrp="1"/>
          </p:cNvSpPr>
          <p:nvPr>
            <p:ph type="title"/>
          </p:nvPr>
        </p:nvSpPr>
        <p:spPr/>
        <p:txBody>
          <a:bodyPr/>
          <a:lstStyle/>
          <a:p>
            <a:r>
              <a:rPr lang="es-MX" b="1" dirty="0" smtClean="0">
                <a:solidFill>
                  <a:srgbClr val="FFC000"/>
                </a:solidFill>
                <a:effectLst>
                  <a:outerShdw blurRad="38100" dist="38100" dir="2700000" algn="tl">
                    <a:srgbClr val="000000">
                      <a:alpha val="43137"/>
                    </a:srgbClr>
                  </a:outerShdw>
                </a:effectLst>
              </a:rPr>
              <a:t>ELIMINACION DE </a:t>
            </a:r>
            <a:r>
              <a:rPr lang="es-MX" b="1" i="1" dirty="0" smtClean="0">
                <a:solidFill>
                  <a:srgbClr val="FFC000"/>
                </a:solidFill>
                <a:effectLst>
                  <a:outerShdw blurRad="38100" dist="38100" dir="2700000" algn="tl">
                    <a:srgbClr val="000000">
                      <a:alpha val="43137"/>
                    </a:srgbClr>
                  </a:outerShdw>
                </a:effectLst>
              </a:rPr>
              <a:t>ESTEREOTIPOS</a:t>
            </a:r>
            <a:endParaRPr lang="es-MX" b="1" i="1" dirty="0">
              <a:solidFill>
                <a:srgbClr val="FFC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85000" lnSpcReduction="20000"/>
          </a:bodyPr>
          <a:lstStyle/>
          <a:p>
            <a:pPr>
              <a:buNone/>
            </a:pPr>
            <a:r>
              <a:rPr lang="es-PY" dirty="0" smtClean="0"/>
              <a:t>CEDAW</a:t>
            </a:r>
            <a:r>
              <a:rPr lang="es-PY" dirty="0" smtClean="0"/>
              <a:t>. </a:t>
            </a:r>
            <a:r>
              <a:rPr lang="es-PY" dirty="0"/>
              <a:t>Artículo 5</a:t>
            </a:r>
            <a:r>
              <a:rPr lang="es-PY" dirty="0" smtClean="0"/>
              <a:t>:</a:t>
            </a:r>
          </a:p>
          <a:p>
            <a:pPr>
              <a:buNone/>
            </a:pPr>
            <a:endParaRPr lang="es-PY" dirty="0" smtClean="0"/>
          </a:p>
          <a:p>
            <a:pPr>
              <a:buNone/>
            </a:pPr>
            <a:endParaRPr lang="es-PY" b="1" dirty="0" smtClean="0"/>
          </a:p>
          <a:p>
            <a:pPr>
              <a:buNone/>
            </a:pPr>
            <a:r>
              <a:rPr lang="es-PY" b="1" dirty="0" smtClean="0">
                <a:solidFill>
                  <a:srgbClr val="FF0000"/>
                </a:solidFill>
              </a:rPr>
              <a:t>…modificar </a:t>
            </a:r>
            <a:r>
              <a:rPr lang="es-PY" b="1" dirty="0">
                <a:solidFill>
                  <a:srgbClr val="FF0000"/>
                </a:solidFill>
              </a:rPr>
              <a:t>los patrones socioculturales de </a:t>
            </a:r>
            <a:r>
              <a:rPr lang="es-PY" b="1" dirty="0" smtClean="0">
                <a:solidFill>
                  <a:srgbClr val="FF0000"/>
                </a:solidFill>
              </a:rPr>
              <a:t>conducta</a:t>
            </a:r>
          </a:p>
          <a:p>
            <a:pPr>
              <a:buNone/>
            </a:pPr>
            <a:r>
              <a:rPr lang="es-PY" b="1" dirty="0" smtClean="0">
                <a:solidFill>
                  <a:srgbClr val="FF0000"/>
                </a:solidFill>
              </a:rPr>
              <a:t>de </a:t>
            </a:r>
            <a:r>
              <a:rPr lang="es-PY" b="1" dirty="0">
                <a:solidFill>
                  <a:srgbClr val="FF0000"/>
                </a:solidFill>
              </a:rPr>
              <a:t>hombres y mujeres,</a:t>
            </a:r>
            <a:r>
              <a:rPr lang="es-PY" b="1" dirty="0"/>
              <a:t> con miras a alcanzar la </a:t>
            </a:r>
            <a:endParaRPr lang="es-PY" b="1" dirty="0" smtClean="0"/>
          </a:p>
          <a:p>
            <a:pPr>
              <a:buNone/>
            </a:pPr>
            <a:r>
              <a:rPr lang="es-PY" b="1" dirty="0" smtClean="0"/>
              <a:t>eliminación </a:t>
            </a:r>
            <a:r>
              <a:rPr lang="es-PY" b="1" dirty="0"/>
              <a:t>de los prejuicios y las prácticas </a:t>
            </a:r>
            <a:endParaRPr lang="es-PY" b="1" dirty="0" smtClean="0"/>
          </a:p>
          <a:p>
            <a:pPr>
              <a:buNone/>
            </a:pPr>
            <a:r>
              <a:rPr lang="es-PY" b="1" dirty="0" smtClean="0"/>
              <a:t>consuetudinarias </a:t>
            </a:r>
            <a:r>
              <a:rPr lang="es-PY" b="1" dirty="0"/>
              <a:t>y de cualquier otra índole que </a:t>
            </a:r>
            <a:endParaRPr lang="es-PY" b="1" dirty="0" smtClean="0"/>
          </a:p>
          <a:p>
            <a:pPr>
              <a:buNone/>
            </a:pPr>
            <a:r>
              <a:rPr lang="es-PY" b="1" dirty="0" smtClean="0"/>
              <a:t>estén </a:t>
            </a:r>
            <a:r>
              <a:rPr lang="es-PY" b="1" dirty="0"/>
              <a:t>basados en la idea de la </a:t>
            </a:r>
            <a:r>
              <a:rPr lang="es-PY" b="1" dirty="0">
                <a:solidFill>
                  <a:srgbClr val="FF0000"/>
                </a:solidFill>
              </a:rPr>
              <a:t>inferioridad o </a:t>
            </a:r>
            <a:endParaRPr lang="es-PY" b="1" dirty="0" smtClean="0">
              <a:solidFill>
                <a:srgbClr val="FF0000"/>
              </a:solidFill>
            </a:endParaRPr>
          </a:p>
          <a:p>
            <a:pPr>
              <a:buNone/>
            </a:pPr>
            <a:r>
              <a:rPr lang="es-PY" b="1" dirty="0" smtClean="0">
                <a:solidFill>
                  <a:srgbClr val="FF0000"/>
                </a:solidFill>
              </a:rPr>
              <a:t>superioridad </a:t>
            </a:r>
            <a:r>
              <a:rPr lang="es-PY" b="1" dirty="0">
                <a:solidFill>
                  <a:srgbClr val="FF0000"/>
                </a:solidFill>
              </a:rPr>
              <a:t>de cualquiera de los sexos </a:t>
            </a:r>
            <a:r>
              <a:rPr lang="es-PY" b="1" dirty="0"/>
              <a:t>o en </a:t>
            </a:r>
            <a:endParaRPr lang="es-PY" b="1" dirty="0" smtClean="0"/>
          </a:p>
          <a:p>
            <a:pPr>
              <a:buNone/>
            </a:pPr>
            <a:r>
              <a:rPr lang="es-PY" b="1" dirty="0" smtClean="0"/>
              <a:t>funciones </a:t>
            </a:r>
            <a:r>
              <a:rPr lang="es-PY" b="1" dirty="0"/>
              <a:t>estereotipadas de hombres y </a:t>
            </a:r>
            <a:r>
              <a:rPr lang="es-PY" b="1" dirty="0" smtClean="0"/>
              <a:t>mujeres…</a:t>
            </a:r>
            <a:endParaRPr lang="es-MX"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9144000" cy="685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MX"/>
          </a:p>
        </p:txBody>
      </p:sp>
      <p:sp>
        <p:nvSpPr>
          <p:cNvPr id="2" name="1 Título"/>
          <p:cNvSpPr>
            <a:spLocks noGrp="1"/>
          </p:cNvSpPr>
          <p:nvPr>
            <p:ph type="title"/>
          </p:nvPr>
        </p:nvSpPr>
        <p:spPr>
          <a:xfrm>
            <a:off x="323528" y="260648"/>
            <a:ext cx="8229600" cy="1143000"/>
          </a:xfrm>
        </p:spPr>
        <p:txBody>
          <a:bodyPr>
            <a:noAutofit/>
          </a:bodyPr>
          <a:lstStyle/>
          <a:p>
            <a:r>
              <a:rPr lang="es-PY" sz="2800" b="1" dirty="0" smtClean="0">
                <a:effectLst>
                  <a:outerShdw blurRad="38100" dist="38100" dir="2700000" algn="tl">
                    <a:srgbClr val="000000">
                      <a:alpha val="43137"/>
                    </a:srgbClr>
                  </a:outerShdw>
                </a:effectLst>
              </a:rPr>
              <a:t>Convención Interamericana para Prevenir, Sancionar y Erradicar la Violencia contra la </a:t>
            </a:r>
            <a:r>
              <a:rPr lang="es-PY" sz="2800" b="1" dirty="0" smtClean="0">
                <a:effectLst>
                  <a:outerShdw blurRad="38100" dist="38100" dir="2700000" algn="tl">
                    <a:srgbClr val="000000">
                      <a:alpha val="43137"/>
                    </a:srgbClr>
                  </a:outerShdw>
                </a:effectLst>
              </a:rPr>
              <a:t>Mujer</a:t>
            </a:r>
            <a:r>
              <a:rPr lang="es-PY" sz="2400" dirty="0" smtClean="0"/>
              <a:t>:</a:t>
            </a:r>
            <a:endParaRPr lang="es-MX" sz="2400" dirty="0"/>
          </a:p>
        </p:txBody>
      </p:sp>
      <p:sp>
        <p:nvSpPr>
          <p:cNvPr id="3" name="2 Marcador de contenido"/>
          <p:cNvSpPr>
            <a:spLocks noGrp="1"/>
          </p:cNvSpPr>
          <p:nvPr>
            <p:ph idx="1"/>
          </p:nvPr>
        </p:nvSpPr>
        <p:spPr/>
        <p:txBody>
          <a:bodyPr>
            <a:normAutofit fontScale="62500" lnSpcReduction="20000"/>
          </a:bodyPr>
          <a:lstStyle/>
          <a:p>
            <a:pPr>
              <a:buNone/>
            </a:pPr>
            <a:endParaRPr lang="es-PY" dirty="0" smtClean="0"/>
          </a:p>
          <a:p>
            <a:pPr>
              <a:buNone/>
            </a:pPr>
            <a:r>
              <a:rPr lang="es-PY" b="1" dirty="0" smtClean="0"/>
              <a:t>a</a:t>
            </a:r>
            <a:r>
              <a:rPr lang="es-PY" b="1" dirty="0"/>
              <a:t>) </a:t>
            </a:r>
            <a:r>
              <a:rPr lang="es-PY" dirty="0"/>
              <a:t>fomentar el </a:t>
            </a:r>
            <a:r>
              <a:rPr lang="es-PY" sz="4000" b="1" dirty="0"/>
              <a:t>conocimiento</a:t>
            </a:r>
            <a:r>
              <a:rPr lang="es-PY" b="1" dirty="0"/>
              <a:t> y la observancia del derecho de la mujer a una vida libre de violencia, y el derecho de la mujer a que </a:t>
            </a:r>
            <a:r>
              <a:rPr lang="es-PY" sz="4000" b="1" dirty="0"/>
              <a:t>se respeten y protejan </a:t>
            </a:r>
            <a:r>
              <a:rPr lang="es-PY" dirty="0"/>
              <a:t>sus derechos humanos; </a:t>
            </a:r>
            <a:endParaRPr lang="es-PY" dirty="0" smtClean="0"/>
          </a:p>
          <a:p>
            <a:endParaRPr lang="es-PY" b="1" dirty="0" smtClean="0"/>
          </a:p>
          <a:p>
            <a:pPr>
              <a:buNone/>
            </a:pPr>
            <a:r>
              <a:rPr lang="es-PY" b="1" dirty="0" smtClean="0"/>
              <a:t>b</a:t>
            </a:r>
            <a:r>
              <a:rPr lang="es-PY" b="1" dirty="0"/>
              <a:t>) </a:t>
            </a:r>
            <a:r>
              <a:rPr lang="es-PY" sz="3800" b="1" dirty="0"/>
              <a:t>modificar</a:t>
            </a:r>
            <a:r>
              <a:rPr lang="es-PY" b="1" dirty="0"/>
              <a:t> </a:t>
            </a:r>
            <a:r>
              <a:rPr lang="es-PY" sz="4000" b="1" dirty="0"/>
              <a:t>los patrones socioculturales de conducta de hombres y mujeres</a:t>
            </a:r>
            <a:r>
              <a:rPr lang="es-PY" b="1" dirty="0" smtClean="0"/>
              <a:t>,………. </a:t>
            </a:r>
          </a:p>
          <a:p>
            <a:pPr>
              <a:buNone/>
            </a:pPr>
            <a:endParaRPr lang="es-PY" sz="3400" b="1" dirty="0" smtClean="0"/>
          </a:p>
          <a:p>
            <a:pPr>
              <a:buNone/>
            </a:pPr>
            <a:r>
              <a:rPr lang="es-PY" sz="3400" b="1" dirty="0" smtClean="0"/>
              <a:t>	para </a:t>
            </a:r>
            <a:r>
              <a:rPr lang="es-PY" sz="3400" b="1" dirty="0"/>
              <a:t>contrarrestar prejuicios y costumbres </a:t>
            </a:r>
            <a:r>
              <a:rPr lang="es-PY" sz="3400" b="1" dirty="0" smtClean="0"/>
              <a:t>y</a:t>
            </a:r>
          </a:p>
          <a:p>
            <a:pPr>
              <a:buNone/>
            </a:pPr>
            <a:r>
              <a:rPr lang="es-PY" sz="3400" b="1" dirty="0" smtClean="0"/>
              <a:t>	</a:t>
            </a:r>
            <a:r>
              <a:rPr lang="es-PY" sz="3400" b="1" dirty="0" smtClean="0"/>
              <a:t>otro </a:t>
            </a:r>
            <a:r>
              <a:rPr lang="es-PY" sz="3400" b="1" dirty="0"/>
              <a:t>tipo de prácticas que se basen en </a:t>
            </a:r>
            <a:r>
              <a:rPr lang="es-PY" sz="3400" b="1" dirty="0" smtClean="0"/>
              <a:t>la premisa </a:t>
            </a:r>
          </a:p>
          <a:p>
            <a:pPr>
              <a:buNone/>
            </a:pPr>
            <a:r>
              <a:rPr lang="es-PY" sz="3400" b="1" dirty="0" smtClean="0"/>
              <a:t>	</a:t>
            </a:r>
            <a:r>
              <a:rPr lang="es-PY" sz="3400" b="1" dirty="0" smtClean="0"/>
              <a:t>de la inferioridad o </a:t>
            </a:r>
            <a:r>
              <a:rPr lang="es-PY" sz="3400" b="1" dirty="0"/>
              <a:t>superioridad de cualquiera de los géneros </a:t>
            </a:r>
            <a:endParaRPr lang="es-PY" sz="3400" b="1" dirty="0" smtClean="0"/>
          </a:p>
          <a:p>
            <a:pPr>
              <a:buNone/>
            </a:pPr>
            <a:r>
              <a:rPr lang="es-PY" sz="3400" b="1" dirty="0" smtClean="0"/>
              <a:t>  </a:t>
            </a:r>
            <a:r>
              <a:rPr lang="es-PY" sz="2500" b="1" dirty="0" smtClean="0"/>
              <a:t>O</a:t>
            </a:r>
            <a:r>
              <a:rPr lang="es-PY" sz="3400" b="1" dirty="0" smtClean="0"/>
              <a:t> </a:t>
            </a:r>
            <a:r>
              <a:rPr lang="es-PY" b="1" dirty="0" smtClean="0"/>
              <a:t>  </a:t>
            </a:r>
            <a:r>
              <a:rPr lang="es-PY" sz="3400" b="1" dirty="0" smtClean="0"/>
              <a:t>en </a:t>
            </a:r>
            <a:r>
              <a:rPr lang="es-PY" sz="3400" b="1" dirty="0"/>
              <a:t>los papeles estereotipados para el hombre y la mujer </a:t>
            </a:r>
            <a:endParaRPr lang="es-PY" sz="3400" b="1" dirty="0" smtClean="0"/>
          </a:p>
          <a:p>
            <a:pPr>
              <a:buNone/>
            </a:pPr>
            <a:r>
              <a:rPr lang="es-PY" sz="3400" b="1" dirty="0" smtClean="0"/>
              <a:t> </a:t>
            </a:r>
            <a:r>
              <a:rPr lang="es-PY" sz="3400" b="1" dirty="0" smtClean="0"/>
              <a:t>      </a:t>
            </a:r>
            <a:r>
              <a:rPr lang="es-PY" sz="3400" b="1" dirty="0" smtClean="0"/>
              <a:t>que </a:t>
            </a:r>
            <a:r>
              <a:rPr lang="es-PY" sz="3400" b="1" dirty="0" err="1"/>
              <a:t>legitimizan</a:t>
            </a:r>
            <a:r>
              <a:rPr lang="es-PY" sz="3400" b="1" dirty="0"/>
              <a:t> o exacerban la violencia contra la mujer”.</a:t>
            </a:r>
            <a:endParaRPr lang="es-MX" sz="3400"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2739</TotalTime>
  <Words>906</Words>
  <Application>Microsoft Office PowerPoint</Application>
  <PresentationFormat>Presentación en pantalla (4:3)</PresentationFormat>
  <Paragraphs>134</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    PROTOCOLO PARA LA INVESTIGACIÓN DE LA VIOLENCIA CONTRA LA MUJER EN EL ÁMBITO FAMILIAR, DESDE UNA PERSPECTIVA DE GÉNERO; DEL MINISTERIO PÚBLICO EN COORDINACION CON EL MINISTERIO DEL INTERIOR, LA POLICÍA NACIONAL Y EL MINISTERIO DE LA MUJER </vt:lpstr>
      <vt:lpstr>Diapositiva 2</vt:lpstr>
      <vt:lpstr>Diapositiva 3</vt:lpstr>
      <vt:lpstr>Diapositiva 4</vt:lpstr>
      <vt:lpstr>      Secretaria General de la Conferencia de Ministros de  Justicia de los Países Iberoamericanos (COMJIB)   la Asociación Iberoamericana de Ministerios Públicos (AIAMP), con el auspicio del  Programa de EUROSocial para la Cohesión Social  en América Latina</vt:lpstr>
      <vt:lpstr>Diapositiva 6</vt:lpstr>
      <vt:lpstr>LA VIOLENCIA CONTRA LAS MUJERES</vt:lpstr>
      <vt:lpstr>ELIMINACION DE ESTEREOTIPOS</vt:lpstr>
      <vt:lpstr>Convención Interamericana para Prevenir, Sancionar y Erradicar la Violencia contra la Mujer:</vt:lpstr>
      <vt:lpstr>PROTOCOLO          OBJETIVOS:</vt:lpstr>
      <vt:lpstr>Diapositiva 11</vt:lpstr>
      <vt:lpstr>CONCEPTO DE GÉNERO  COMO CATEGORÍA DE ANÁLISIS</vt:lpstr>
      <vt:lpstr>    ¿¿QUE SIGNIFICA??  LAS Y LOS OPERADORES DEL SISTEMA DE JUSTICIA </vt:lpstr>
      <vt:lpstr>Criterios básicos para la Investigación </vt:lpstr>
      <vt:lpstr>Diapositiva 15</vt:lpstr>
      <vt:lpstr>DERECHOS DE LAS VICTIMAS </vt:lpstr>
      <vt:lpstr>Diapositiva 17</vt:lpstr>
      <vt:lpstr>  MUJERES CON ESPECIAL VULNERABILIDAD  Reglas de Brasilia sobre acceso a la Justicia de personas en situación de vulnerabilidad</vt:lpstr>
      <vt:lpstr>BASES DE DATOS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PROTOCOLO PARA LA INVESTIGACIÓN DE LA VIOLENCIA CONTRA LA MUJER EN EL ÁMBITO FAMILIAR, DESDE UNA PERSPECTIVA DE GÉNERO; DEL MINISTERIO PÚBLICO EN COORDINACION CON EL MINISTERIO DEL INTERIOR, LA POLICÍA NACIONAL Y EL MINISTERIO DE LA MUJER. </dc:title>
  <dc:creator>vaio</dc:creator>
  <cp:lastModifiedBy>vaio</cp:lastModifiedBy>
  <cp:revision>33</cp:revision>
  <dcterms:created xsi:type="dcterms:W3CDTF">2014-11-30T14:07:39Z</dcterms:created>
  <dcterms:modified xsi:type="dcterms:W3CDTF">2014-12-02T15:14:32Z</dcterms:modified>
</cp:coreProperties>
</file>